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1" autoAdjust="0"/>
    <p:restoredTop sz="94660"/>
  </p:normalViewPr>
  <p:slideViewPr>
    <p:cSldViewPr snapToGrid="0">
      <p:cViewPr varScale="1">
        <p:scale>
          <a:sx n="123" d="100"/>
          <a:sy n="123" d="100"/>
        </p:scale>
        <p:origin x="512" y="184"/>
      </p:cViewPr>
      <p:guideLst/>
    </p:cSldViewPr>
  </p:slideViewPr>
  <p:notesTextViewPr>
    <p:cViewPr>
      <p:scale>
        <a:sx n="1" d="1"/>
        <a:sy n="1" d="1"/>
      </p:scale>
      <p:origin x="0" y="0"/>
    </p:cViewPr>
  </p:notesTextViewPr>
  <p:notesViewPr>
    <p:cSldViewPr snapToGrid="0">
      <p:cViewPr varScale="1">
        <p:scale>
          <a:sx n="87" d="100"/>
          <a:sy n="87" d="100"/>
        </p:scale>
        <p:origin x="3840"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FE552-82FF-41CD-AE9B-C5B295BA4FFD}"/>
              </a:ext>
            </a:extLst>
          </p:cNvPr>
          <p:cNvSpPr>
            <a:spLocks noGrp="1"/>
          </p:cNvSpPr>
          <p:nvPr>
            <p:ph type="ctrTitle"/>
          </p:nvPr>
        </p:nvSpPr>
        <p:spPr>
          <a:xfrm>
            <a:off x="1524000" y="1122363"/>
            <a:ext cx="9144000" cy="2387600"/>
          </a:xfrm>
        </p:spPr>
        <p:txBody>
          <a:bodyPr anchor="b">
            <a:normAutofit/>
          </a:bodyPr>
          <a:lstStyle>
            <a:lvl1pPr algn="ctr">
              <a:defRPr sz="5400" b="1">
                <a:solidFill>
                  <a:srgbClr val="C00000"/>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8C47A7-1C60-48ED-9106-1A4E50CD85F0}"/>
              </a:ext>
            </a:extLst>
          </p:cNvPr>
          <p:cNvSpPr>
            <a:spLocks noGrp="1"/>
          </p:cNvSpPr>
          <p:nvPr>
            <p:ph type="subTitle" idx="1"/>
          </p:nvPr>
        </p:nvSpPr>
        <p:spPr>
          <a:xfrm>
            <a:off x="1524000" y="4026500"/>
            <a:ext cx="9144000" cy="12313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6" name="Slide Number Placeholder 5">
            <a:extLst>
              <a:ext uri="{FF2B5EF4-FFF2-40B4-BE49-F238E27FC236}">
                <a16:creationId xmlns:a16="http://schemas.microsoft.com/office/drawing/2014/main" id="{90A256D4-A46F-42D5-9B93-520AF7ED2811}"/>
              </a:ext>
            </a:extLst>
          </p:cNvPr>
          <p:cNvSpPr>
            <a:spLocks noGrp="1"/>
          </p:cNvSpPr>
          <p:nvPr>
            <p:ph type="sldNum" sz="quarter" idx="12"/>
          </p:nvPr>
        </p:nvSpPr>
        <p:spPr/>
        <p:txBody>
          <a:bodyPr/>
          <a:lstStyle/>
          <a:p>
            <a:fld id="{E1C5CB42-CF14-4293-8971-6DCD1AAE8BE7}" type="slidenum">
              <a:rPr lang="en-GB" smtClean="0"/>
              <a:t>‹#›</a:t>
            </a:fld>
            <a:endParaRPr lang="en-GB"/>
          </a:p>
        </p:txBody>
      </p:sp>
      <p:sp>
        <p:nvSpPr>
          <p:cNvPr id="7" name="Date Placeholder 3">
            <a:extLst>
              <a:ext uri="{FF2B5EF4-FFF2-40B4-BE49-F238E27FC236}">
                <a16:creationId xmlns:a16="http://schemas.microsoft.com/office/drawing/2014/main" id="{7CD99309-7B5F-490B-9BDE-AAF9B5F8DCFE}"/>
              </a:ext>
            </a:extLst>
          </p:cNvPr>
          <p:cNvSpPr>
            <a:spLocks noGrp="1"/>
          </p:cNvSpPr>
          <p:nvPr>
            <p:ph type="dt" sz="half" idx="2"/>
          </p:nvPr>
        </p:nvSpPr>
        <p:spPr>
          <a:xfrm>
            <a:off x="4724400" y="5580025"/>
            <a:ext cx="2743200" cy="311224"/>
          </a:xfrm>
          <a:prstGeom prst="rect">
            <a:avLst/>
          </a:prstGeom>
        </p:spPr>
        <p:txBody>
          <a:bodyPr vert="horz" lIns="91440" tIns="45720" rIns="91440" bIns="45720" rtlCol="0" anchor="ctr"/>
          <a:lstStyle>
            <a:lvl1pPr algn="ctr">
              <a:defRPr sz="1200">
                <a:solidFill>
                  <a:schemeClr val="bg2">
                    <a:lumMod val="50000"/>
                  </a:schemeClr>
                </a:solidFill>
              </a:defRPr>
            </a:lvl1pPr>
          </a:lstStyle>
          <a:p>
            <a:fld id="{C2113EE3-8373-4C14-933F-C1E589D5B246}" type="datetime1">
              <a:rPr lang="en-GB" smtClean="0"/>
              <a:t>23/09/2025</a:t>
            </a:fld>
            <a:endParaRPr lang="en-GB" dirty="0"/>
          </a:p>
        </p:txBody>
      </p:sp>
    </p:spTree>
    <p:extLst>
      <p:ext uri="{BB962C8B-B14F-4D97-AF65-F5344CB8AC3E}">
        <p14:creationId xmlns:p14="http://schemas.microsoft.com/office/powerpoint/2010/main" val="291206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C010A-D0D2-45E6-B04B-900AFC28069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79A6CE9-1503-44AE-9C80-F0F8D874EAE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C35A2AA1-1B6B-4E88-A09D-356FC68522B7}"/>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1944426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E5E3CF-3D05-44C8-88C8-D98ADD5B835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AF504C6-15EF-447C-AD59-74FEC0CCC51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91767EC9-ADE0-4807-A12B-A966A05B8BB9}"/>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2586076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lvl2pPr marL="685800" indent="-228600">
              <a:buClr>
                <a:srgbClr val="C00000"/>
              </a:buClr>
              <a:buFont typeface="Arial" panose="020B0604020202020204" pitchFamily="34" charset="0"/>
              <a:buChar char="•"/>
              <a:defRPr/>
            </a:lvl2pPr>
            <a:lvl3pPr marL="1143000" indent="-228600">
              <a:buClrTx/>
              <a:buFont typeface="Arial" panose="020B0604020202020204" pitchFamily="34" charset="0"/>
              <a:buChar char="•"/>
              <a:defRPr/>
            </a:lvl3pPr>
            <a:lvl4pPr>
              <a:buClr>
                <a:srgbClr val="C00000"/>
              </a:buClr>
              <a:defRPr/>
            </a:lvl4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3990030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1042-BDFA-4708-84AB-F848A1D5D4A0}"/>
              </a:ext>
            </a:extLst>
          </p:cNvPr>
          <p:cNvSpPr>
            <a:spLocks noGrp="1"/>
          </p:cNvSpPr>
          <p:nvPr>
            <p:ph type="title"/>
          </p:nvPr>
        </p:nvSpPr>
        <p:spPr>
          <a:xfrm>
            <a:off x="831850" y="1709738"/>
            <a:ext cx="10515600" cy="2852737"/>
          </a:xfrm>
        </p:spPr>
        <p:txBody>
          <a:bodyPr anchor="b">
            <a:normAutofit/>
          </a:bodyPr>
          <a:lstStyle>
            <a:lvl1pPr>
              <a:defRPr sz="4400" b="1">
                <a:solidFill>
                  <a:srgbClr val="C00000"/>
                </a:solidFill>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8E6FC57D-47CF-4AB3-8F41-D74240EA10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6" name="Slide Number Placeholder 5">
            <a:extLst>
              <a:ext uri="{FF2B5EF4-FFF2-40B4-BE49-F238E27FC236}">
                <a16:creationId xmlns:a16="http://schemas.microsoft.com/office/drawing/2014/main" id="{910AAC92-EEED-4232-ACDE-84003A6476BB}"/>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3048679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C85BE-B3D8-4FF3-B29D-02E8297507B4}"/>
              </a:ext>
            </a:extLst>
          </p:cNvPr>
          <p:cNvSpPr>
            <a:spLocks noGrp="1"/>
          </p:cNvSpPr>
          <p:nvPr>
            <p:ph type="title"/>
          </p:nvPr>
        </p:nvSpPr>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7E89358A-6410-47DE-B7D5-0F708CD13DF5}"/>
              </a:ext>
            </a:extLst>
          </p:cNvPr>
          <p:cNvSpPr>
            <a:spLocks noGrp="1"/>
          </p:cNvSpPr>
          <p:nvPr>
            <p:ph sz="half" idx="1"/>
          </p:nvPr>
        </p:nvSpPr>
        <p:spPr>
          <a:xfrm>
            <a:off x="838200" y="1825625"/>
            <a:ext cx="5181600" cy="4351338"/>
          </a:xfrm>
        </p:spPr>
        <p:txBody>
          <a:bodyPr/>
          <a:lstStyle>
            <a:lvl2pPr>
              <a:buClr>
                <a:srgbClr val="C00000"/>
              </a:buClr>
              <a:defRPr/>
            </a:lvl2pPr>
            <a:lvl3pPr>
              <a:buClrTx/>
              <a:defRPr/>
            </a:lvl3pPr>
            <a:lvl4pPr>
              <a:buClr>
                <a:srgbClr val="C00000"/>
              </a:buClr>
              <a:defRPr/>
            </a:lvl4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B94B0D16-5BFA-42AC-ADC2-646F18F108D0}"/>
              </a:ext>
            </a:extLst>
          </p:cNvPr>
          <p:cNvSpPr>
            <a:spLocks noGrp="1"/>
          </p:cNvSpPr>
          <p:nvPr>
            <p:ph sz="half" idx="2"/>
          </p:nvPr>
        </p:nvSpPr>
        <p:spPr>
          <a:xfrm>
            <a:off x="6172200" y="1825625"/>
            <a:ext cx="5181600" cy="4351338"/>
          </a:xfrm>
        </p:spPr>
        <p:txBody>
          <a:bodyPr/>
          <a:lstStyle>
            <a:lvl2pPr>
              <a:buClr>
                <a:srgbClr val="C00000"/>
              </a:buClr>
              <a:defRPr/>
            </a:lvl2pPr>
            <a:lvl3pPr>
              <a:buClrTx/>
              <a:defRPr/>
            </a:lvl3pPr>
            <a:lvl4pPr>
              <a:buClr>
                <a:srgbClr val="C00000"/>
              </a:buClr>
              <a:defRPr/>
            </a:lvl4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Slide Number Placeholder 6">
            <a:extLst>
              <a:ext uri="{FF2B5EF4-FFF2-40B4-BE49-F238E27FC236}">
                <a16:creationId xmlns:a16="http://schemas.microsoft.com/office/drawing/2014/main" id="{5392B6E7-0296-4DDC-8A37-ADBF03312730}"/>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123995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0E6CF-0013-49C7-AEB8-8E91374711D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83B4A6D-F116-4484-8C9C-A4639CC18B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A21EE16-2CAA-4269-9363-D2817EE0DF8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C135FF5-1094-4B0C-B250-AD8B448C6F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5D47F8F-0A27-4035-ACD4-A78ECFE4A29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Slide Number Placeholder 8">
            <a:extLst>
              <a:ext uri="{FF2B5EF4-FFF2-40B4-BE49-F238E27FC236}">
                <a16:creationId xmlns:a16="http://schemas.microsoft.com/office/drawing/2014/main" id="{26EF0084-C4B2-4571-BB9F-0F21077EB4E6}"/>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2052715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237DD-A251-437C-AEDD-CB5B4426A930}"/>
              </a:ext>
            </a:extLst>
          </p:cNvPr>
          <p:cNvSpPr>
            <a:spLocks noGrp="1"/>
          </p:cNvSpPr>
          <p:nvPr>
            <p:ph type="title"/>
          </p:nvPr>
        </p:nvSpPr>
        <p:spPr/>
        <p:txBody>
          <a:bodyPr/>
          <a:lstStyle/>
          <a:p>
            <a:r>
              <a:rPr lang="en-US"/>
              <a:t>Click to edit Master title style</a:t>
            </a:r>
            <a:endParaRPr lang="en-GB"/>
          </a:p>
        </p:txBody>
      </p:sp>
      <p:sp>
        <p:nvSpPr>
          <p:cNvPr id="5" name="Slide Number Placeholder 4">
            <a:extLst>
              <a:ext uri="{FF2B5EF4-FFF2-40B4-BE49-F238E27FC236}">
                <a16:creationId xmlns:a16="http://schemas.microsoft.com/office/drawing/2014/main" id="{77CF1F1D-CD28-4160-A015-F8A9E022CFE3}"/>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69195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568FEFF-33E8-4DF3-9F82-C8924C647AEE}"/>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1686113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618A54E-07B9-4B62-B101-F97969B049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930229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D806B-9951-41F8-8355-56988956D2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142C372-A8E3-48FB-BC6D-03E9BE45A1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57AF29B-6E7F-438B-A4F0-E7B08FC248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11CB0398-38BC-4D55-98B4-91433EB43CB7}"/>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2580211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1E1190-2136-48F0-AC05-CF8B70904B38}"/>
              </a:ext>
            </a:extLst>
          </p:cNvPr>
          <p:cNvSpPr>
            <a:spLocks noGrp="1"/>
          </p:cNvSpPr>
          <p:nvPr>
            <p:ph type="title"/>
          </p:nvPr>
        </p:nvSpPr>
        <p:spPr>
          <a:xfrm>
            <a:off x="949720" y="365125"/>
            <a:ext cx="10333113"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2345448-651E-4B5A-868C-102A5658F70B}"/>
              </a:ext>
            </a:extLst>
          </p:cNvPr>
          <p:cNvSpPr>
            <a:spLocks noGrp="1"/>
          </p:cNvSpPr>
          <p:nvPr>
            <p:ph type="body" idx="1"/>
          </p:nvPr>
        </p:nvSpPr>
        <p:spPr>
          <a:xfrm>
            <a:off x="838200" y="1825624"/>
            <a:ext cx="10515600" cy="466725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9A570DB5-9A54-43D6-A1BD-EE919D586D51}"/>
              </a:ext>
            </a:extLst>
          </p:cNvPr>
          <p:cNvSpPr>
            <a:spLocks noGrp="1"/>
          </p:cNvSpPr>
          <p:nvPr>
            <p:ph type="sldNum" sz="quarter" idx="4"/>
          </p:nvPr>
        </p:nvSpPr>
        <p:spPr>
          <a:xfrm>
            <a:off x="9448799" y="6542081"/>
            <a:ext cx="2743200" cy="315919"/>
          </a:xfrm>
          <a:prstGeom prst="rect">
            <a:avLst/>
          </a:prstGeom>
        </p:spPr>
        <p:txBody>
          <a:bodyPr vert="horz" lIns="91440" tIns="45720" rIns="91440" bIns="45720" rtlCol="0" anchor="ctr"/>
          <a:lstStyle>
            <a:lvl1pPr algn="r">
              <a:defRPr sz="1200">
                <a:solidFill>
                  <a:schemeClr val="tx1">
                    <a:tint val="75000"/>
                  </a:schemeClr>
                </a:solidFill>
              </a:defRPr>
            </a:lvl1pPr>
          </a:lstStyle>
          <a:p>
            <a:fld id="{E1C5CB42-CF14-4293-8971-6DCD1AAE8BE7}" type="slidenum">
              <a:rPr lang="en-GB" smtClean="0"/>
              <a:t>‹#›</a:t>
            </a:fld>
            <a:endParaRPr lang="en-GB"/>
          </a:p>
        </p:txBody>
      </p:sp>
      <p:sp>
        <p:nvSpPr>
          <p:cNvPr id="7" name="Rectangle 2">
            <a:extLst>
              <a:ext uri="{FF2B5EF4-FFF2-40B4-BE49-F238E27FC236}">
                <a16:creationId xmlns:a16="http://schemas.microsoft.com/office/drawing/2014/main" id="{9B768418-2B2A-4DD4-AF20-A6EC6C03C465}"/>
              </a:ext>
            </a:extLst>
          </p:cNvPr>
          <p:cNvSpPr>
            <a:spLocks noChangeArrowheads="1"/>
          </p:cNvSpPr>
          <p:nvPr userDrawn="1"/>
        </p:nvSpPr>
        <p:spPr bwMode="auto">
          <a:xfrm>
            <a:off x="-2" y="78603"/>
            <a:ext cx="12192001" cy="228029"/>
          </a:xfrm>
          <a:prstGeom prst="rect">
            <a:avLst/>
          </a:prstGeom>
          <a:solidFill>
            <a:schemeClr val="accent1"/>
          </a:solidFill>
          <a:ln>
            <a:noFill/>
          </a:ln>
          <a:extLst>
            <a:ext uri="{91240B29-F687-4f45-9708-019B960494DF}">
              <a14:hiddenLine xmlns:a14="http://schemas.microsoft.com/office/drawing/2010/main" xmlns="" w="0">
                <a:solidFill>
                  <a:srgbClr val="000000"/>
                </a:solidFill>
                <a:miter lim="800000"/>
                <a:headEnd/>
                <a:tailEnd/>
              </a14:hiddenLine>
            </a:ext>
          </a:extLst>
        </p:spPr>
        <p:txBody>
          <a:bodyPr wrap="none" lIns="77925" tIns="38963" rIns="77925" bIns="38963" anchor="ctr"/>
          <a:lstStyle/>
          <a:p>
            <a:endParaRPr lang="en-US">
              <a:latin typeface="Calibri" pitchFamily="34" charset="0"/>
            </a:endParaRPr>
          </a:p>
        </p:txBody>
      </p:sp>
      <p:pic>
        <p:nvPicPr>
          <p:cNvPr id="8" name="Picture 7" descr="CoM new.jpg">
            <a:extLst>
              <a:ext uri="{FF2B5EF4-FFF2-40B4-BE49-F238E27FC236}">
                <a16:creationId xmlns:a16="http://schemas.microsoft.com/office/drawing/2014/main" id="{CA1A8323-4ADE-4BE5-B7CC-3ABBBDEC976A}"/>
              </a:ext>
            </a:extLst>
          </p:cNvPr>
          <p:cNvPicPr>
            <a:picLocks noChangeAspect="1"/>
          </p:cNvPicPr>
          <p:nvPr userDrawn="1"/>
        </p:nvPicPr>
        <p:blipFill>
          <a:blip r:embed="rId13" cstate="email">
            <a:extLst>
              <a:ext uri="{28A0092B-C50C-407E-A947-70E740481C1C}">
                <a14:useLocalDpi xmlns:a14="http://schemas.microsoft.com/office/drawing/2010/main" val="0"/>
              </a:ext>
            </a:extLst>
          </a:blip>
          <a:stretch>
            <a:fillRect/>
          </a:stretch>
        </p:blipFill>
        <p:spPr>
          <a:xfrm>
            <a:off x="116188" y="365126"/>
            <a:ext cx="750719" cy="893832"/>
          </a:xfrm>
          <a:prstGeom prst="rect">
            <a:avLst/>
          </a:prstGeom>
        </p:spPr>
      </p:pic>
    </p:spTree>
    <p:extLst>
      <p:ext uri="{BB962C8B-B14F-4D97-AF65-F5344CB8AC3E}">
        <p14:creationId xmlns:p14="http://schemas.microsoft.com/office/powerpoint/2010/main" val="297477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FE552-82FF-41CD-AE9B-C5B295BA4FFD}"/>
              </a:ext>
            </a:extLst>
          </p:cNvPr>
          <p:cNvSpPr>
            <a:spLocks noGrp="1"/>
          </p:cNvSpPr>
          <p:nvPr>
            <p:ph type="ctrTitle"/>
          </p:nvPr>
        </p:nvSpPr>
        <p:spPr>
          <a:xfrm>
            <a:off x="1524000" y="1122363"/>
            <a:ext cx="9144000" cy="2387600"/>
          </a:xfrm>
        </p:spPr>
        <p:txBody>
          <a:bodyPr/>
          <a:lstStyle/>
          <a:p>
            <a:pPr marL="0" lvl="0" indent="0">
              <a:buNone/>
            </a:pPr>
            <a:r>
              <a:t>STA623 Bayesian Data Analysis</a:t>
            </a:r>
          </a:p>
        </p:txBody>
      </p:sp>
      <p:sp>
        <p:nvSpPr>
          <p:cNvPr id="3" name="Subtitle 2">
            <a:extLst>
              <a:ext uri="{FF2B5EF4-FFF2-40B4-BE49-F238E27FC236}">
                <a16:creationId xmlns:a16="http://schemas.microsoft.com/office/drawing/2014/main" id="{4E8C47A7-1C60-48ED-9106-1A4E50CD85F0}"/>
              </a:ext>
            </a:extLst>
          </p:cNvPr>
          <p:cNvSpPr>
            <a:spLocks noGrp="1"/>
          </p:cNvSpPr>
          <p:nvPr>
            <p:ph type="subTitle" idx="1"/>
          </p:nvPr>
        </p:nvSpPr>
        <p:spPr>
          <a:xfrm>
            <a:off x="1524000" y="4026500"/>
            <a:ext cx="9144000" cy="1231300"/>
          </a:xfrm>
        </p:spPr>
        <p:txBody>
          <a:bodyPr/>
          <a:lstStyle/>
          <a:p>
            <a:pPr marL="0" lvl="0" indent="0">
              <a:buNone/>
            </a:pPr>
            <a:r>
              <a:t>Session 2: Bayesian inference, prior distributions</a:t>
            </a:r>
            <a:br/>
            <a:br/>
            <a:r>
              <a:t>Marc Henrion</a:t>
            </a:r>
          </a:p>
        </p:txBody>
      </p:sp>
      <p:sp>
        <p:nvSpPr>
          <p:cNvPr id="7" name="Date Placeholder 3">
            <a:extLst>
              <a:ext uri="{FF2B5EF4-FFF2-40B4-BE49-F238E27FC236}">
                <a16:creationId xmlns:a16="http://schemas.microsoft.com/office/drawing/2014/main" id="{7CD99309-7B5F-490B-9BDE-AAF9B5F8DCFE}"/>
              </a:ext>
            </a:extLst>
          </p:cNvPr>
          <p:cNvSpPr>
            <a:spLocks noGrp="1"/>
          </p:cNvSpPr>
          <p:nvPr>
            <p:ph type="dt" sz="half" idx="2"/>
          </p:nvPr>
        </p:nvSpPr>
        <p:spPr>
          <a:xfrm>
            <a:off x="4724400" y="5580025"/>
            <a:ext cx="2743200" cy="311224"/>
          </a:xfrm>
          <a:prstGeom prst="rect">
            <a:avLst/>
          </a:prstGeom>
        </p:spPr>
        <p:txBody>
          <a:bodyPr/>
          <a:lstStyle/>
          <a:p>
            <a:pPr marL="0" lvl="0" indent="0">
              <a:buNone/>
            </a:pPr>
            <a:r>
              <a:t>2025-09-23</a:t>
            </a:r>
          </a:p>
        </p:txBody>
      </p:sp>
      <p:sp>
        <p:nvSpPr>
          <p:cNvPr id="6" name="Slide Number Placeholder 5">
            <a:extLst>
              <a:ext uri="{FF2B5EF4-FFF2-40B4-BE49-F238E27FC236}">
                <a16:creationId xmlns:a16="http://schemas.microsoft.com/office/drawing/2014/main" id="{90A256D4-A46F-42D5-9B93-520AF7ED2811}"/>
              </a:ext>
            </a:extLst>
          </p:cNvPr>
          <p:cNvSpPr>
            <a:spLocks noGrp="1"/>
          </p:cNvSpPr>
          <p:nvPr>
            <p:ph type="sldNum" sz="quarter" idx="12"/>
          </p:nvPr>
        </p:nvSpPr>
        <p:spPr/>
        <p:txBody>
          <a:bodyPr/>
          <a:lstStyle/>
          <a:p>
            <a:fld id="{E1C5CB42-CF14-4293-8971-6DCD1AAE8BE7}" type="slidenum">
              <a:rPr lang="en-GB" smtClean="0"/>
              <a:t>1</a:t>
            </a:fld>
            <a:endParaRPr 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Bayesian inference</a:t>
            </a:r>
          </a:p>
        </p:txBody>
      </p:sp>
      <p:pic>
        <p:nvPicPr>
          <p:cNvPr id="3" name="Picture 1" descr="images/bayesSmallpox_stone2013.PNG"/>
          <p:cNvPicPr>
            <a:picLocks noGrp="1" noChangeAspect="1"/>
          </p:cNvPicPr>
          <p:nvPr/>
        </p:nvPicPr>
        <p:blipFill>
          <a:blip r:embed="rId2"/>
          <a:stretch>
            <a:fillRect/>
          </a:stretch>
        </p:blipFill>
        <p:spPr bwMode="auto">
          <a:xfrm>
            <a:off x="2857500" y="1816100"/>
            <a:ext cx="6489700" cy="4152900"/>
          </a:xfrm>
          <a:prstGeom prst="rect">
            <a:avLst/>
          </a:prstGeom>
          <a:noFill/>
          <a:ln w="9525">
            <a:noFill/>
            <a:headEnd/>
            <a:tailEnd/>
          </a:ln>
        </p:spPr>
      </p:pic>
      <p:sp>
        <p:nvSpPr>
          <p:cNvPr id="4" name="TextBox 3"/>
          <p:cNvSpPr txBox="1"/>
          <p:nvPr/>
        </p:nvSpPr>
        <p:spPr>
          <a:xfrm>
            <a:off x="838200" y="5969000"/>
            <a:ext cx="10515600" cy="508000"/>
          </a:xfrm>
          <a:prstGeom prst="rect">
            <a:avLst/>
          </a:prstGeom>
          <a:noFill/>
        </p:spPr>
        <p:txBody>
          <a:bodyPr/>
          <a:lstStyle/>
          <a:p>
            <a:pPr marL="0" lvl="0" indent="0" algn="ctr">
              <a:buNone/>
            </a:pPr>
            <a:r>
              <a:t>Reproduced from Stone, J.V. (2013). “Bayes’ Rule: A Tutorial Introduction to Bayesian Analysis”. Sebtel Press.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10</a:t>
            </a:fld>
            <a:endParaRPr lang="en-GB"/>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Bayesian inference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lnSpcReduction="10000"/>
              </a:bodyPr>
              <a:lstStyle/>
              <a:p>
                <a:pPr marL="0" lvl="0" indent="0">
                  <a:buNone/>
                </a:pPr>
                <a:r>
                  <a:t>What we have done here, is we have updated a prior belief after observing some data.</a:t>
                </a:r>
              </a:p>
              <a:p>
                <a:pPr marL="0" lvl="0" indent="0">
                  <a:buNone/>
                </a:pPr>
                <a:r>
                  <a:t>Specifically:</a:t>
                </a:r>
              </a:p>
              <a:p>
                <a:pPr marL="0" lvl="0" indent="0">
                  <a:buNone/>
                </a:pPr>
                <a14:m>
                  <m:oMathPara xmlns:m="http://schemas.openxmlformats.org/officeDocument/2006/math">
                    <m:oMathParaPr>
                      <m:jc m:val="center"/>
                    </m:oMathParaPr>
                    <m:oMath xmlns:m="http://schemas.openxmlformats.org/officeDocument/2006/math">
                      <m:r>
                        <m:rPr>
                          <m:nor/>
                        </m:rPr>
                        <a:rPr/>
                        <m:t>hypothesis</m:t>
                      </m:r>
                      <m:r>
                        <m:rPr>
                          <m:nor/>
                        </m:rPr>
                        <a:rPr/>
                        <m:t> = </m:t>
                      </m:r>
                      <m:r>
                        <m:rPr>
                          <m:nor/>
                        </m:rPr>
                        <a:rPr/>
                        <m:t>disease</m:t>
                      </m:r>
                      <m:r>
                        <m:rPr>
                          <m:nor/>
                        </m:rPr>
                        <a:rPr/>
                        <m:t> </m:t>
                      </m:r>
                      <m:r>
                        <m:rPr>
                          <m:nor/>
                        </m:rPr>
                        <a:rPr/>
                        <m:t>is</m:t>
                      </m:r>
                      <m:r>
                        <m:rPr>
                          <m:nor/>
                        </m:rPr>
                        <a:rPr/>
                        <m:t> </m:t>
                      </m:r>
                      <m:r>
                        <m:rPr>
                          <m:nor/>
                        </m:rPr>
                        <a:rPr/>
                        <m:t>smallpox</m:t>
                      </m:r>
                      <m:r>
                        <m:rPr>
                          <m:nor/>
                        </m:rPr>
                        <a:rPr/>
                        <m:t> / </m:t>
                      </m:r>
                      <m:r>
                        <m:rPr>
                          <m:nor/>
                        </m:rPr>
                        <a:rPr/>
                        <m:t>chickenpox</m:t>
                      </m:r>
                    </m:oMath>
                  </m:oMathPara>
                </a14:m>
                <a:endParaRPr/>
              </a:p>
              <a:p>
                <a:pPr marL="0" lvl="0" indent="0">
                  <a:buNone/>
                </a:pPr>
                <a14:m>
                  <m:oMathPara xmlns:m="http://schemas.openxmlformats.org/officeDocument/2006/math">
                    <m:oMathParaPr>
                      <m:jc m:val="center"/>
                    </m:oMathParaPr>
                    <m:oMath xmlns:m="http://schemas.openxmlformats.org/officeDocument/2006/math">
                      <m:r>
                        <m:rPr>
                          <m:nor/>
                        </m:rPr>
                        <a:rPr/>
                        <m:t>data</m:t>
                      </m:r>
                      <m:r>
                        <m:rPr>
                          <m:nor/>
                        </m:rPr>
                        <a:rPr/>
                        <m:t> = </m:t>
                      </m:r>
                      <m:r>
                        <m:rPr>
                          <m:nor/>
                        </m:rPr>
                        <a:rPr/>
                        <m:t>symptoms</m:t>
                      </m:r>
                      <m:r>
                        <m:rPr>
                          <m:nor/>
                        </m:rPr>
                        <a:rPr/>
                        <m:t> </m:t>
                      </m:r>
                      <m:r>
                        <m:rPr>
                          <m:nor/>
                        </m:rPr>
                        <a:rPr/>
                        <m:t>of</m:t>
                      </m:r>
                      <m:r>
                        <m:rPr>
                          <m:nor/>
                        </m:rPr>
                        <a:rPr/>
                        <m:t> </m:t>
                      </m:r>
                      <m:r>
                        <m:rPr>
                          <m:nor/>
                        </m:rPr>
                        <a:rPr/>
                        <m:t>spots</m:t>
                      </m:r>
                      <m:r>
                        <m:rPr>
                          <m:nor/>
                        </m:rPr>
                        <a:rPr/>
                        <m:t> </m:t>
                      </m:r>
                      <m:r>
                        <m:rPr>
                          <m:nor/>
                        </m:rPr>
                        <a:rPr/>
                        <m:t>on</m:t>
                      </m:r>
                      <m:r>
                        <m:rPr>
                          <m:nor/>
                        </m:rPr>
                        <a:rPr/>
                        <m:t> </m:t>
                      </m:r>
                      <m:r>
                        <m:rPr>
                          <m:nor/>
                        </m:rPr>
                        <a:rPr/>
                        <m:t>face</m:t>
                      </m:r>
                    </m:oMath>
                  </m:oMathPara>
                </a14:m>
                <a:endParaRPr/>
              </a:p>
              <a:p>
                <a:pPr marL="0" lvl="0" indent="0">
                  <a:buNone/>
                </a:pPr>
                <a:r>
                  <a:t>Bayesian inference:</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r>
                            <m:rPr>
                              <m:nor/>
                            </m:rPr>
                            <a:rPr/>
                            <m:t>hypothesis</m:t>
                          </m:r>
                          <m:r>
                            <m:rPr>
                              <m:nor/>
                            </m:rPr>
                            <a:rPr/>
                            <m:t> | </m:t>
                          </m:r>
                          <m:r>
                            <m:rPr>
                              <m:nor/>
                            </m:rPr>
                            <a:rPr/>
                            <m:t>data</m:t>
                          </m:r>
                        </m:e>
                      </m:d>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𝑝</m:t>
                          </m:r>
                          <m:d>
                            <m:dPr>
                              <m:ctrlPr>
                                <a:rPr i="1">
                                  <a:latin typeface="Cambria Math" panose="02040503050406030204" pitchFamily="18" charset="0"/>
                                </a:rPr>
                              </m:ctrlPr>
                            </m:dPr>
                            <m:e>
                              <m:r>
                                <m:rPr>
                                  <m:nor/>
                                </m:rPr>
                                <a:rPr/>
                                <m:t>data</m:t>
                              </m:r>
                              <m:r>
                                <m:rPr>
                                  <m:nor/>
                                </m:rPr>
                                <a:rPr/>
                                <m:t>|</m:t>
                              </m:r>
                              <m:r>
                                <m:rPr>
                                  <m:nor/>
                                </m:rPr>
                                <a:rPr/>
                                <m:t>hypothesis</m:t>
                              </m:r>
                            </m:e>
                          </m:d>
                          <m:r>
                            <a:rPr>
                              <a:latin typeface="Cambria Math" panose="02040503050406030204" pitchFamily="18" charset="0"/>
                            </a:rPr>
                            <m:t> </m:t>
                          </m:r>
                          <m:r>
                            <a:rPr>
                              <a:latin typeface="Cambria Math" panose="02040503050406030204" pitchFamily="18" charset="0"/>
                            </a:rPr>
                            <m:t>𝑝</m:t>
                          </m:r>
                          <m:d>
                            <m:dPr>
                              <m:ctrlPr>
                                <a:rPr i="1">
                                  <a:latin typeface="Cambria Math" panose="02040503050406030204" pitchFamily="18" charset="0"/>
                                </a:rPr>
                              </m:ctrlPr>
                            </m:dPr>
                            <m:e>
                              <m:r>
                                <m:rPr>
                                  <m:nor/>
                                </m:rPr>
                                <a:rPr/>
                                <m:t>hypothesis</m:t>
                              </m:r>
                            </m:e>
                          </m:d>
                        </m:num>
                        <m:den>
                          <m:r>
                            <a:rPr>
                              <a:latin typeface="Cambria Math" panose="02040503050406030204" pitchFamily="18" charset="0"/>
                            </a:rPr>
                            <m:t>𝑝</m:t>
                          </m:r>
                          <m:d>
                            <m:dPr>
                              <m:ctrlPr>
                                <a:rPr i="1">
                                  <a:latin typeface="Cambria Math" panose="02040503050406030204" pitchFamily="18" charset="0"/>
                                </a:rPr>
                              </m:ctrlPr>
                            </m:dPr>
                            <m:e>
                              <m:r>
                                <m:rPr>
                                  <m:nor/>
                                </m:rPr>
                                <a:rPr/>
                                <m:t>data</m:t>
                              </m:r>
                            </m:e>
                          </m:d>
                        </m:den>
                      </m:f>
                    </m:oMath>
                  </m:oMathPara>
                </a14:m>
                <a:endParaRPr/>
              </a:p>
              <a:p>
                <a:pPr marL="0" lvl="0" indent="0">
                  <a:buNone/>
                </a:pPr>
                <a:r>
                  <a:t>or:</a:t>
                </a:r>
              </a:p>
              <a:p>
                <a:pPr marL="0" lvl="0" indent="0">
                  <a:buNone/>
                </a:pPr>
                <a14:m>
                  <m:oMathPara xmlns:m="http://schemas.openxmlformats.org/officeDocument/2006/math">
                    <m:oMathParaPr>
                      <m:jc m:val="center"/>
                    </m:oMathParaPr>
                    <m:oMath xmlns:m="http://schemas.openxmlformats.org/officeDocument/2006/math">
                      <m:r>
                        <m:rPr>
                          <m:nor/>
                        </m:rPr>
                        <a:rPr/>
                        <m:t>posterior</m:t>
                      </m:r>
                      <m:r>
                        <a:rPr>
                          <a:latin typeface="Cambria Math" panose="02040503050406030204" pitchFamily="18" charset="0"/>
                        </a:rPr>
                        <m:t>=</m:t>
                      </m:r>
                      <m:f>
                        <m:fPr>
                          <m:ctrlPr>
                            <a:rPr i="1">
                              <a:latin typeface="Cambria Math" panose="02040503050406030204" pitchFamily="18" charset="0"/>
                            </a:rPr>
                          </m:ctrlPr>
                        </m:fPr>
                        <m:num>
                          <m:r>
                            <m:rPr>
                              <m:nor/>
                            </m:rPr>
                            <a:rPr/>
                            <m:t>likelihood</m:t>
                          </m:r>
                          <m:r>
                            <a:rPr>
                              <a:latin typeface="Cambria Math" panose="02040503050406030204" pitchFamily="18" charset="0"/>
                            </a:rPr>
                            <m:t>×</m:t>
                          </m:r>
                          <m:r>
                            <m:rPr>
                              <m:nor/>
                            </m:rPr>
                            <a:rPr/>
                            <m:t>prior</m:t>
                          </m:r>
                        </m:num>
                        <m:den>
                          <m:r>
                            <m:rPr>
                              <m:nor/>
                            </m:rPr>
                            <a:rPr/>
                            <m:t>evidence</m:t>
                          </m:r>
                        </m:den>
                      </m:f>
                    </m:oMath>
                  </m:oMathPara>
                </a14:m>
                <a:endParaRP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1206" t="-2981"/>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11</a:t>
            </a:fld>
            <a:endParaRPr lang="en-GB"/>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Bayesian inference</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Often, the hypothesis can be framed as a statement about a parameter of interest </a:t>
            </a:r>
            <a14:m xmlns:a14="http://schemas.microsoft.com/office/drawing/2010/main">
              <m:oMath xmlns:m="http://schemas.openxmlformats.org/officeDocument/2006/math">
                <m:r>
                  <a:rPr>
                    <a:latin typeface="Cambria Math" panose="02040503050406030204" pitchFamily="18" charset="0"/>
                  </a:rPr>
                  <m:t>𝜃</m:t>
                </m:r>
              </m:oMath>
            </a14:m>
            <a:r>
              <a:t>. Writing </a:t>
            </a:r>
            <a14:m xmlns:a14="http://schemas.microsoft.com/office/drawing/2010/main">
              <m:oMath xmlns:m="http://schemas.openxmlformats.org/officeDocument/2006/math">
                <m:r>
                  <a:rPr>
                    <a:latin typeface="Cambria Math" panose="02040503050406030204" pitchFamily="18" charset="0"/>
                  </a:rPr>
                  <m:t>𝑦</m:t>
                </m:r>
              </m:oMath>
            </a14:m>
            <a:r>
              <a:t> for the data, we can write quite generally:</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𝜃</m:t>
                      </m:r>
                      <m:r>
                        <a:rPr>
                          <a:latin typeface="Cambria Math" panose="02040503050406030204" pitchFamily="18" charset="0"/>
                        </a:rPr>
                        <m:t>|</m:t>
                      </m:r>
                      <m:r>
                        <a:rPr>
                          <a:latin typeface="Cambria Math" panose="02040503050406030204" pitchFamily="18" charset="0"/>
                        </a:rPr>
                        <m:t>𝑦</m:t>
                      </m:r>
                    </m:e>
                  </m:d>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𝑦</m:t>
                          </m:r>
                          <m:r>
                            <a:rPr>
                              <a:latin typeface="Cambria Math" panose="02040503050406030204" pitchFamily="18" charset="0"/>
                            </a:rPr>
                            <m:t>|</m:t>
                          </m:r>
                          <m:r>
                            <a:rPr>
                              <a:latin typeface="Cambria Math" panose="02040503050406030204" pitchFamily="18" charset="0"/>
                            </a:rPr>
                            <m:t>𝜃</m:t>
                          </m:r>
                        </m:e>
                      </m:d>
                      <m:r>
                        <a:rPr>
                          <a:latin typeface="Cambria Math" panose="02040503050406030204" pitchFamily="18" charset="0"/>
                        </a:rPr>
                        <m:t> </m:t>
                      </m:r>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𝜃</m:t>
                          </m:r>
                        </m:e>
                      </m:d>
                    </m:num>
                    <m:den>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𝑦</m:t>
                          </m:r>
                        </m:e>
                      </m:d>
                    </m:den>
                  </m:f>
                </m:oMath>
              </m:oMathPara>
            </a14:m>
            <a:endParaRPr/>
          </a:p>
          <a:p>
            <a:pPr marL="0" lvl="0" indent="0">
              <a:buNone/>
            </a:pPr>
            <a:r>
              <a:t>This leads to the probability density version of Bayes’ Rule, which underlies all of Bayesian statistics:</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𝑓</m:t>
                      </m:r>
                    </m:e>
                    <m:sub>
                      <m:r>
                        <a:rPr>
                          <a:latin typeface="Cambria Math" panose="02040503050406030204" pitchFamily="18" charset="0"/>
                        </a:rPr>
                        <m:t>𝛩</m:t>
                      </m:r>
                      <m:r>
                        <a:rPr>
                          <a:latin typeface="Cambria Math" panose="02040503050406030204" pitchFamily="18" charset="0"/>
                        </a:rPr>
                        <m:t>|</m:t>
                      </m:r>
                      <m:r>
                        <a:rPr>
                          <a:latin typeface="Cambria Math" panose="02040503050406030204" pitchFamily="18" charset="0"/>
                        </a:rPr>
                        <m:t>𝐘</m:t>
                      </m:r>
                      <m:r>
                        <a:rPr>
                          <a:latin typeface="Cambria Math" panose="02040503050406030204" pitchFamily="18" charset="0"/>
                        </a:rPr>
                        <m:t>=</m:t>
                      </m:r>
                      <m:r>
                        <a:rPr>
                          <a:latin typeface="Cambria Math" panose="02040503050406030204" pitchFamily="18" charset="0"/>
                        </a:rPr>
                        <m:t>𝐲</m:t>
                      </m:r>
                    </m:sub>
                  </m:sSub>
                  <m:d>
                    <m:dPr>
                      <m:ctrlPr>
                        <a:rPr i="1">
                          <a:latin typeface="Cambria Math" panose="02040503050406030204" pitchFamily="18" charset="0"/>
                        </a:rPr>
                      </m:ctrlPr>
                    </m:dPr>
                    <m:e>
                      <m:r>
                        <a:rPr>
                          <a:latin typeface="Cambria Math" panose="02040503050406030204" pitchFamily="18" charset="0"/>
                        </a:rPr>
                        <m:t>𝜃</m:t>
                      </m:r>
                      <m:r>
                        <a:rPr>
                          <a:latin typeface="Cambria Math" panose="02040503050406030204" pitchFamily="18" charset="0"/>
                        </a:rPr>
                        <m:t>|</m:t>
                      </m:r>
                      <m:r>
                        <a:rPr>
                          <a:latin typeface="Cambria Math" panose="02040503050406030204" pitchFamily="18" charset="0"/>
                        </a:rPr>
                        <m:t>𝐲</m:t>
                      </m:r>
                    </m:e>
                  </m:d>
                  <m:r>
                    <a:rPr>
                      <a:latin typeface="Cambria Math" panose="02040503050406030204" pitchFamily="18" charset="0"/>
                    </a:rPr>
                    <m:t>=</m:t>
                  </m:r>
                  <m:f>
                    <m:fPr>
                      <m:ctrlPr>
                        <a:rPr i="1">
                          <a:latin typeface="Cambria Math" panose="02040503050406030204" pitchFamily="18" charset="0"/>
                        </a:rPr>
                      </m:ctrlPr>
                    </m:fPr>
                    <m:num>
                      <m:sSub>
                        <m:sSubPr>
                          <m:ctrlPr>
                            <a:rPr i="1">
                              <a:latin typeface="Cambria Math" panose="02040503050406030204" pitchFamily="18" charset="0"/>
                            </a:rPr>
                          </m:ctrlPr>
                        </m:sSubPr>
                        <m:e>
                          <m:r>
                            <a:rPr>
                              <a:latin typeface="Cambria Math" panose="02040503050406030204" pitchFamily="18" charset="0"/>
                            </a:rPr>
                            <m:t>𝑓</m:t>
                          </m:r>
                        </m:e>
                        <m:sub>
                          <m:r>
                            <a:rPr>
                              <a:latin typeface="Cambria Math" panose="02040503050406030204" pitchFamily="18" charset="0"/>
                            </a:rPr>
                            <m:t>𝐘</m:t>
                          </m:r>
                        </m:sub>
                      </m:sSub>
                      <m:d>
                        <m:dPr>
                          <m:ctrlPr>
                            <a:rPr i="1">
                              <a:latin typeface="Cambria Math" panose="02040503050406030204" pitchFamily="18" charset="0"/>
                            </a:rPr>
                          </m:ctrlPr>
                        </m:dPr>
                        <m:e>
                          <m:r>
                            <a:rPr>
                              <a:latin typeface="Cambria Math" panose="02040503050406030204" pitchFamily="18" charset="0"/>
                            </a:rPr>
                            <m:t>𝐲</m:t>
                          </m:r>
                          <m:r>
                            <a:rPr>
                              <a:latin typeface="Cambria Math" panose="02040503050406030204" pitchFamily="18" charset="0"/>
                            </a:rPr>
                            <m:t>|</m:t>
                          </m:r>
                          <m:r>
                            <a:rPr>
                              <a:latin typeface="Cambria Math" panose="02040503050406030204" pitchFamily="18" charset="0"/>
                            </a:rPr>
                            <m:t>𝜃</m:t>
                          </m:r>
                        </m:e>
                      </m:d>
                      <m:r>
                        <a:rPr>
                          <a:latin typeface="Cambria Math" panose="02040503050406030204" pitchFamily="18" charset="0"/>
                        </a:rPr>
                        <m:t> </m:t>
                      </m:r>
                      <m:sSub>
                        <m:sSubPr>
                          <m:ctrlPr>
                            <a:rPr i="1">
                              <a:latin typeface="Cambria Math" panose="02040503050406030204" pitchFamily="18" charset="0"/>
                            </a:rPr>
                          </m:ctrlPr>
                        </m:sSubPr>
                        <m:e>
                          <m:r>
                            <a:rPr>
                              <a:latin typeface="Cambria Math" panose="02040503050406030204" pitchFamily="18" charset="0"/>
                            </a:rPr>
                            <m:t>𝑓</m:t>
                          </m:r>
                        </m:e>
                        <m:sub>
                          <m:r>
                            <a:rPr>
                              <a:latin typeface="Cambria Math" panose="02040503050406030204" pitchFamily="18" charset="0"/>
                            </a:rPr>
                            <m:t>𝛩</m:t>
                          </m:r>
                        </m:sub>
                      </m:sSub>
                      <m:d>
                        <m:dPr>
                          <m:ctrlPr>
                            <a:rPr i="1">
                              <a:latin typeface="Cambria Math" panose="02040503050406030204" pitchFamily="18" charset="0"/>
                            </a:rPr>
                          </m:ctrlPr>
                        </m:dPr>
                        <m:e>
                          <m:r>
                            <a:rPr>
                              <a:latin typeface="Cambria Math" panose="02040503050406030204" pitchFamily="18" charset="0"/>
                            </a:rPr>
                            <m:t>𝜃</m:t>
                          </m:r>
                        </m:e>
                      </m:d>
                    </m:num>
                    <m:den>
                      <m:sSub>
                        <m:sSubPr>
                          <m:ctrlPr>
                            <a:rPr i="1">
                              <a:latin typeface="Cambria Math" panose="02040503050406030204" pitchFamily="18" charset="0"/>
                            </a:rPr>
                          </m:ctrlPr>
                        </m:sSubPr>
                        <m:e>
                          <m:r>
                            <a:rPr>
                              <a:latin typeface="Cambria Math" panose="02040503050406030204" pitchFamily="18" charset="0"/>
                            </a:rPr>
                            <m:t>𝑓</m:t>
                          </m:r>
                        </m:e>
                        <m:sub>
                          <m:r>
                            <a:rPr>
                              <a:latin typeface="Cambria Math" panose="02040503050406030204" pitchFamily="18" charset="0"/>
                            </a:rPr>
                            <m:t>𝐘</m:t>
                          </m:r>
                        </m:sub>
                      </m:sSub>
                      <m:d>
                        <m:dPr>
                          <m:ctrlPr>
                            <a:rPr i="1">
                              <a:latin typeface="Cambria Math" panose="02040503050406030204" pitchFamily="18" charset="0"/>
                            </a:rPr>
                          </m:ctrlPr>
                        </m:dPr>
                        <m:e>
                          <m:r>
                            <a:rPr>
                              <a:latin typeface="Cambria Math" panose="02040503050406030204" pitchFamily="18" charset="0"/>
                            </a:rPr>
                            <m:t>𝐲</m:t>
                          </m:r>
                        </m:e>
                      </m:d>
                    </m:den>
                  </m:f>
                  <m:r>
                    <a:rPr>
                      <a:latin typeface="Cambria Math" panose="02040503050406030204" pitchFamily="18" charset="0"/>
                    </a:rPr>
                    <m:t>=</m:t>
                  </m:r>
                  <m:f>
                    <m:fPr>
                      <m:ctrlPr>
                        <a:rPr i="1">
                          <a:latin typeface="Cambria Math" panose="02040503050406030204" pitchFamily="18" charset="0"/>
                        </a:rPr>
                      </m:ctrlPr>
                    </m:fPr>
                    <m:num>
                      <m:sSub>
                        <m:sSubPr>
                          <m:ctrlPr>
                            <a:rPr i="1">
                              <a:latin typeface="Cambria Math" panose="02040503050406030204" pitchFamily="18" charset="0"/>
                            </a:rPr>
                          </m:ctrlPr>
                        </m:sSubPr>
                        <m:e>
                          <m:r>
                            <a:rPr>
                              <a:latin typeface="Cambria Math" panose="02040503050406030204" pitchFamily="18" charset="0"/>
                            </a:rPr>
                            <m:t>𝑓</m:t>
                          </m:r>
                        </m:e>
                        <m:sub>
                          <m:r>
                            <a:rPr>
                              <a:latin typeface="Cambria Math" panose="02040503050406030204" pitchFamily="18" charset="0"/>
                            </a:rPr>
                            <m:t>𝐘</m:t>
                          </m:r>
                        </m:sub>
                      </m:sSub>
                      <m:d>
                        <m:dPr>
                          <m:ctrlPr>
                            <a:rPr i="1">
                              <a:latin typeface="Cambria Math" panose="02040503050406030204" pitchFamily="18" charset="0"/>
                            </a:rPr>
                          </m:ctrlPr>
                        </m:dPr>
                        <m:e>
                          <m:r>
                            <a:rPr>
                              <a:latin typeface="Cambria Math" panose="02040503050406030204" pitchFamily="18" charset="0"/>
                            </a:rPr>
                            <m:t>𝐲</m:t>
                          </m:r>
                          <m:r>
                            <a:rPr>
                              <a:latin typeface="Cambria Math" panose="02040503050406030204" pitchFamily="18" charset="0"/>
                            </a:rPr>
                            <m:t>|</m:t>
                          </m:r>
                          <m:r>
                            <a:rPr>
                              <a:latin typeface="Cambria Math" panose="02040503050406030204" pitchFamily="18" charset="0"/>
                            </a:rPr>
                            <m:t>𝜃</m:t>
                          </m:r>
                        </m:e>
                      </m:d>
                      <m:r>
                        <a:rPr>
                          <a:latin typeface="Cambria Math" panose="02040503050406030204" pitchFamily="18" charset="0"/>
                        </a:rPr>
                        <m:t> </m:t>
                      </m:r>
                      <m:sSub>
                        <m:sSubPr>
                          <m:ctrlPr>
                            <a:rPr i="1">
                              <a:latin typeface="Cambria Math" panose="02040503050406030204" pitchFamily="18" charset="0"/>
                            </a:rPr>
                          </m:ctrlPr>
                        </m:sSubPr>
                        <m:e>
                          <m:r>
                            <a:rPr>
                              <a:latin typeface="Cambria Math" panose="02040503050406030204" pitchFamily="18" charset="0"/>
                            </a:rPr>
                            <m:t>𝑓</m:t>
                          </m:r>
                        </m:e>
                        <m:sub>
                          <m:r>
                            <a:rPr>
                              <a:latin typeface="Cambria Math" panose="02040503050406030204" pitchFamily="18" charset="0"/>
                            </a:rPr>
                            <m:t>𝛩</m:t>
                          </m:r>
                        </m:sub>
                      </m:sSub>
                      <m:d>
                        <m:dPr>
                          <m:ctrlPr>
                            <a:rPr i="1">
                              <a:latin typeface="Cambria Math" panose="02040503050406030204" pitchFamily="18" charset="0"/>
                            </a:rPr>
                          </m:ctrlPr>
                        </m:dPr>
                        <m:e>
                          <m:r>
                            <a:rPr>
                              <a:latin typeface="Cambria Math" panose="02040503050406030204" pitchFamily="18" charset="0"/>
                            </a:rPr>
                            <m:t>𝜃</m:t>
                          </m:r>
                        </m:e>
                      </m:d>
                    </m:num>
                    <m:den>
                      <m:nary>
                        <m:naryPr>
                          <m:limLoc m:val="subSup"/>
                          <m:ctrlPr>
                            <a:rPr i="1">
                              <a:latin typeface="Cambria Math" panose="02040503050406030204" pitchFamily="18" charset="0"/>
                            </a:rPr>
                          </m:ctrlPr>
                        </m:naryPr>
                        <m:sub>
                          <m:sSub>
                            <m:sSubPr>
                              <m:ctrlPr>
                                <a:rPr i="1">
                                  <a:latin typeface="Cambria Math" panose="02040503050406030204" pitchFamily="18" charset="0"/>
                                </a:rPr>
                              </m:ctrlPr>
                            </m:sSubPr>
                            <m:e>
                              <m:r>
                                <a:rPr>
                                  <a:latin typeface="Cambria Math" panose="02040503050406030204" pitchFamily="18" charset="0"/>
                                </a:rPr>
                                <m:t>𝛺</m:t>
                              </m:r>
                            </m:e>
                            <m:sub>
                              <m:r>
                                <a:rPr>
                                  <a:latin typeface="Cambria Math" panose="02040503050406030204" pitchFamily="18" charset="0"/>
                                </a:rPr>
                                <m:t>𝜃</m:t>
                              </m:r>
                            </m:sub>
                          </m:sSub>
                        </m:sub>
                        <m:sup>
                          <m:r>
                            <a:rPr>
                              <a:latin typeface="Cambria Math" panose="02040503050406030204" pitchFamily="18" charset="0"/>
                            </a:rPr>
                            <m:t>​</m:t>
                          </m:r>
                        </m:sup>
                        <m:e>
                          <m:sSub>
                            <m:sSubPr>
                              <m:ctrlPr>
                                <a:rPr i="1">
                                  <a:latin typeface="Cambria Math" panose="02040503050406030204" pitchFamily="18" charset="0"/>
                                </a:rPr>
                              </m:ctrlPr>
                            </m:sSubPr>
                            <m:e>
                              <m:r>
                                <a:rPr>
                                  <a:latin typeface="Cambria Math" panose="02040503050406030204" pitchFamily="18" charset="0"/>
                                </a:rPr>
                                <m:t>𝑓</m:t>
                              </m:r>
                            </m:e>
                            <m:sub>
                              <m:r>
                                <a:rPr>
                                  <a:latin typeface="Cambria Math" panose="02040503050406030204" pitchFamily="18" charset="0"/>
                                </a:rPr>
                                <m:t>𝐘</m:t>
                              </m:r>
                              <m:r>
                                <a:rPr>
                                  <a:latin typeface="Cambria Math" panose="02040503050406030204" pitchFamily="18" charset="0"/>
                                </a:rPr>
                                <m:t>|</m:t>
                              </m:r>
                              <m:r>
                                <a:rPr>
                                  <a:latin typeface="Cambria Math" panose="02040503050406030204" pitchFamily="18" charset="0"/>
                                </a:rPr>
                                <m:t>𝛩</m:t>
                              </m:r>
                              <m:r>
                                <a:rPr>
                                  <a:latin typeface="Cambria Math" panose="02040503050406030204" pitchFamily="18" charset="0"/>
                                </a:rPr>
                                <m:t>=</m:t>
                              </m:r>
                              <m:r>
                                <a:rPr>
                                  <a:latin typeface="Cambria Math" panose="02040503050406030204" pitchFamily="18" charset="0"/>
                                </a:rPr>
                                <m:t>𝜃</m:t>
                              </m:r>
                            </m:sub>
                          </m:sSub>
                        </m:e>
                      </m:nary>
                      <m:d>
                        <m:dPr>
                          <m:ctrlPr>
                            <a:rPr i="1">
                              <a:latin typeface="Cambria Math" panose="02040503050406030204" pitchFamily="18" charset="0"/>
                            </a:rPr>
                          </m:ctrlPr>
                        </m:dPr>
                        <m:e>
                          <m:r>
                            <a:rPr>
                              <a:latin typeface="Cambria Math" panose="02040503050406030204" pitchFamily="18" charset="0"/>
                            </a:rPr>
                            <m:t>𝐲</m:t>
                          </m:r>
                          <m:r>
                            <a:rPr>
                              <a:latin typeface="Cambria Math" panose="02040503050406030204" pitchFamily="18" charset="0"/>
                            </a:rPr>
                            <m:t>|</m:t>
                          </m:r>
                          <m:r>
                            <a:rPr>
                              <a:latin typeface="Cambria Math" panose="02040503050406030204" pitchFamily="18" charset="0"/>
                            </a:rPr>
                            <m:t>𝜃</m:t>
                          </m:r>
                        </m:e>
                      </m:d>
                      <m:r>
                        <a:rPr>
                          <a:latin typeface="Cambria Math" panose="02040503050406030204" pitchFamily="18" charset="0"/>
                        </a:rPr>
                        <m:t> </m:t>
                      </m:r>
                      <m:sSub>
                        <m:sSubPr>
                          <m:ctrlPr>
                            <a:rPr i="1">
                              <a:latin typeface="Cambria Math" panose="02040503050406030204" pitchFamily="18" charset="0"/>
                            </a:rPr>
                          </m:ctrlPr>
                        </m:sSubPr>
                        <m:e>
                          <m:r>
                            <a:rPr>
                              <a:latin typeface="Cambria Math" panose="02040503050406030204" pitchFamily="18" charset="0"/>
                            </a:rPr>
                            <m:t>𝑓</m:t>
                          </m:r>
                        </m:e>
                        <m:sub>
                          <m:r>
                            <a:rPr>
                              <a:latin typeface="Cambria Math" panose="02040503050406030204" pitchFamily="18" charset="0"/>
                            </a:rPr>
                            <m:t>𝛩</m:t>
                          </m:r>
                        </m:sub>
                      </m:sSub>
                      <m:d>
                        <m:dPr>
                          <m:ctrlPr>
                            <a:rPr i="1">
                              <a:latin typeface="Cambria Math" panose="02040503050406030204" pitchFamily="18" charset="0"/>
                            </a:rPr>
                          </m:ctrlPr>
                        </m:dPr>
                        <m:e>
                          <m:r>
                            <a:rPr>
                              <a:latin typeface="Cambria Math" panose="02040503050406030204" pitchFamily="18" charset="0"/>
                            </a:rPr>
                            <m:t>𝜃</m:t>
                          </m:r>
                        </m:e>
                      </m:d>
                      <m:r>
                        <a:rPr>
                          <a:latin typeface="Cambria Math" panose="02040503050406030204" pitchFamily="18" charset="0"/>
                        </a:rPr>
                        <m:t>𝑑</m:t>
                      </m:r>
                      <m:r>
                        <a:rPr>
                          <a:latin typeface="Cambria Math" panose="02040503050406030204" pitchFamily="18" charset="0"/>
                        </a:rPr>
                        <m:t>𝜃</m:t>
                      </m:r>
                    </m:den>
                  </m:f>
                </m:oMath>
              </m:oMathPara>
            </a14:m>
            <a:endParaRP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12</a:t>
            </a:fld>
            <a:endParaRPr lang="en-GB"/>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Bayesian inference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fontScale="92500" lnSpcReduction="10000"/>
              </a:bodyPr>
              <a:lstStyle/>
              <a:p>
                <a:pPr marL="0" lvl="0" indent="0">
                  <a:buNone/>
                </a:pPr>
                <a:r>
                  <a:t>It is important to note that the denominator (the evidence) is fixed for a given dataset, i.e. it is constant. It normalises the posterior distribution so that it sums (pmf), resp. integrates (pdf), to 1 – this is a requirement for the posterior to be a valid probability distribution.</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This means that</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𝜃</m:t>
                          </m:r>
                          <m:r>
                            <a:rPr>
                              <a:latin typeface="Cambria Math" panose="02040503050406030204" pitchFamily="18" charset="0"/>
                            </a:rPr>
                            <m:t>|</m:t>
                          </m:r>
                          <m:r>
                            <a:rPr>
                              <a:latin typeface="Cambria Math" panose="02040503050406030204" pitchFamily="18" charset="0"/>
                            </a:rPr>
                            <m:t>𝑦</m:t>
                          </m:r>
                        </m:e>
                      </m:d>
                      <m:r>
                        <a:rPr>
                          <a:latin typeface="Cambria Math" panose="02040503050406030204" pitchFamily="18" charset="0"/>
                        </a:rPr>
                        <m:t>∝</m:t>
                      </m:r>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𝑦</m:t>
                          </m:r>
                          <m:r>
                            <a:rPr>
                              <a:latin typeface="Cambria Math" panose="02040503050406030204" pitchFamily="18" charset="0"/>
                            </a:rPr>
                            <m:t>|</m:t>
                          </m:r>
                          <m:r>
                            <a:rPr>
                              <a:latin typeface="Cambria Math" panose="02040503050406030204" pitchFamily="18" charset="0"/>
                            </a:rPr>
                            <m:t>𝜃</m:t>
                          </m:r>
                        </m:e>
                      </m:d>
                      <m:r>
                        <a:rPr>
                          <a:latin typeface="Cambria Math" panose="02040503050406030204" pitchFamily="18" charset="0"/>
                        </a:rPr>
                        <m:t> </m:t>
                      </m:r>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𝜃</m:t>
                          </m:r>
                        </m:e>
                      </m:d>
                    </m:oMath>
                  </m:oMathPara>
                </a14:m>
                <a:endParaRPr/>
              </a:p>
              <a:p>
                <a:pPr marL="0" lvl="0" indent="0">
                  <a:buNone/>
                </a:pPr>
                <a:r>
                  <a:t>or put differenty</a:t>
                </a:r>
              </a:p>
              <a:p>
                <a:pPr marL="0" lvl="0" indent="0">
                  <a:buNone/>
                </a:pPr>
                <a14:m>
                  <m:oMathPara xmlns:m="http://schemas.openxmlformats.org/officeDocument/2006/math">
                    <m:oMathParaPr>
                      <m:jc m:val="center"/>
                    </m:oMathParaPr>
                    <m:oMath xmlns:m="http://schemas.openxmlformats.org/officeDocument/2006/math">
                      <m:r>
                        <m:rPr>
                          <m:nor/>
                        </m:rPr>
                        <a:rPr/>
                        <m:t>posterior</m:t>
                      </m:r>
                      <m:r>
                        <a:rPr>
                          <a:latin typeface="Cambria Math" panose="02040503050406030204" pitchFamily="18" charset="0"/>
                        </a:rPr>
                        <m:t>∝</m:t>
                      </m:r>
                      <m:r>
                        <m:rPr>
                          <m:nor/>
                        </m:rPr>
                        <a:rPr/>
                        <m:t>likelihood</m:t>
                      </m:r>
                      <m:r>
                        <a:rPr>
                          <a:latin typeface="Cambria Math" panose="02040503050406030204" pitchFamily="18" charset="0"/>
                        </a:rPr>
                        <m:t>×</m:t>
                      </m:r>
                      <m:r>
                        <m:rPr>
                          <m:nor/>
                        </m:rPr>
                        <a:rPr/>
                        <m:t>prior</m:t>
                      </m:r>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In Bayesian statistics, both data variables and distribution parameters are considered to be random.</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1086" t="-2439"/>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13</a:t>
            </a:fld>
            <a:endParaRPr lang="en-GB"/>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Example</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Beta prior, binomial sampling model</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14</a:t>
            </a:fld>
            <a:endParaRPr lang="en-GB"/>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Example (cont’d)</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Suppose we interested in estimating the probability </a:t>
            </a:r>
            <a14:m xmlns:a14="http://schemas.microsoft.com/office/drawing/2010/main">
              <m:oMath xmlns:m="http://schemas.openxmlformats.org/officeDocument/2006/math">
                <m:r>
                  <a:rPr>
                    <a:latin typeface="Cambria Math" panose="02040503050406030204" pitchFamily="18" charset="0"/>
                  </a:rPr>
                  <m:t>𝜋</m:t>
                </m:r>
              </m:oMath>
            </a14:m>
            <a:r>
              <a:t> of heads of a particular coin.</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As we have no reason to belief that the coin is biased, we may assume a prior distribution for </a:t>
            </a:r>
            <a14:m xmlns:a14="http://schemas.microsoft.com/office/drawing/2010/main">
              <m:oMath xmlns:m="http://schemas.openxmlformats.org/officeDocument/2006/math">
                <m:r>
                  <a:rPr>
                    <a:latin typeface="Cambria Math" panose="02040503050406030204" pitchFamily="18" charset="0"/>
                  </a:rPr>
                  <m:t>𝜋</m:t>
                </m:r>
              </m:oMath>
            </a14:m>
            <a:r>
              <a:t> which has maximum density at </a:t>
            </a:r>
            <a14:m xmlns:a14="http://schemas.microsoft.com/office/drawing/2010/main">
              <m:oMath xmlns:m="http://schemas.openxmlformats.org/officeDocument/2006/math">
                <m:r>
                  <a:rPr>
                    <a:latin typeface="Cambria Math" panose="02040503050406030204" pitchFamily="18" charset="0"/>
                  </a:rPr>
                  <m:t>𝜋</m:t>
                </m:r>
                <m:r>
                  <a:rPr>
                    <a:latin typeface="Cambria Math" panose="02040503050406030204" pitchFamily="18" charset="0"/>
                  </a:rPr>
                  <m:t>=0.5</m:t>
                </m:r>
              </m:oMath>
            </a14:m>
            <a:r>
              <a:t>.</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One such distribution is the Beta(a=4,b=4) distribution.</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15</a:t>
            </a:fld>
            <a:endParaRPr lang="en-GB"/>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Example (cont’d)</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Recall that </a:t>
            </a:r>
            <a14:m xmlns:a14="http://schemas.microsoft.com/office/drawing/2010/main">
              <m:oMath xmlns:m="http://schemas.openxmlformats.org/officeDocument/2006/math">
                <m:r>
                  <a:rPr>
                    <a:latin typeface="Cambria Math" panose="02040503050406030204" pitchFamily="18" charset="0"/>
                  </a:rPr>
                  <m:t>𝛱</m:t>
                </m:r>
                <m:r>
                  <a:rPr>
                    <a:latin typeface="Cambria Math" panose="02040503050406030204" pitchFamily="18" charset="0"/>
                  </a:rPr>
                  <m:t>∼</m:t>
                </m:r>
                <m:r>
                  <m:rPr>
                    <m:nor/>
                  </m:rPr>
                  <a:rPr/>
                  <m:t>Beta</m:t>
                </m:r>
                <m:d>
                  <m:dPr>
                    <m:ctrlPr>
                      <a:rPr i="1">
                        <a:latin typeface="Cambria Math" panose="02040503050406030204" pitchFamily="18" charset="0"/>
                      </a:rPr>
                    </m:ctrlPr>
                  </m:dPr>
                  <m:e>
                    <m:r>
                      <a:rPr>
                        <a:latin typeface="Cambria Math" panose="02040503050406030204" pitchFamily="18" charset="0"/>
                      </a:rPr>
                      <m:t>𝑎</m:t>
                    </m:r>
                    <m:r>
                      <a:rPr>
                        <a:latin typeface="Cambria Math" panose="02040503050406030204" pitchFamily="18" charset="0"/>
                      </a:rPr>
                      <m:t>,</m:t>
                    </m:r>
                    <m:r>
                      <a:rPr>
                        <a:latin typeface="Cambria Math" panose="02040503050406030204" pitchFamily="18" charset="0"/>
                      </a:rPr>
                      <m:t>𝑏</m:t>
                    </m:r>
                  </m:e>
                </m:d>
              </m:oMath>
            </a14:m>
            <a:r>
              <a:t> for parameters </a:t>
            </a:r>
            <a14:m xmlns:a14="http://schemas.microsoft.com/office/drawing/2010/main">
              <m:oMath xmlns:m="http://schemas.openxmlformats.org/officeDocument/2006/math">
                <m:r>
                  <a:rPr>
                    <a:latin typeface="Cambria Math" panose="02040503050406030204" pitchFamily="18" charset="0"/>
                  </a:rPr>
                  <m:t>𝑎</m:t>
                </m:r>
                <m:r>
                  <a:rPr>
                    <a:latin typeface="Cambria Math" panose="02040503050406030204" pitchFamily="18" charset="0"/>
                  </a:rPr>
                  <m:t>&gt;0,</m:t>
                </m:r>
                <m:r>
                  <a:rPr>
                    <a:latin typeface="Cambria Math" panose="02040503050406030204" pitchFamily="18" charset="0"/>
                  </a:rPr>
                  <m:t>𝑏</m:t>
                </m:r>
                <m:r>
                  <a:rPr>
                    <a:latin typeface="Cambria Math" panose="02040503050406030204" pitchFamily="18" charset="0"/>
                  </a:rPr>
                  <m:t>&gt;0</m:t>
                </m:r>
              </m:oMath>
            </a14:m>
            <a:r>
              <a:t> if</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𝜋</m:t>
                      </m:r>
                    </m:e>
                  </m:d>
                  <m:r>
                    <a:rPr>
                      <a:latin typeface="Cambria Math" panose="02040503050406030204" pitchFamily="18" charset="0"/>
                    </a:rPr>
                    <m:t>=</m:t>
                  </m:r>
                  <m:d>
                    <m:dPr>
                      <m:begChr m:val="{"/>
                      <m:endChr m:val=""/>
                      <m:ctrlPr>
                        <a:rPr i="1">
                          <a:latin typeface="Cambria Math" panose="02040503050406030204" pitchFamily="18" charset="0"/>
                        </a:rPr>
                      </m:ctrlPr>
                    </m:dPr>
                    <m:e>
                      <m:m>
                        <m:mPr>
                          <m:plcHide m:val="on"/>
                          <m:mcs>
                            <m:mc>
                              <m:mcPr>
                                <m:count m:val="2"/>
                                <m:mcJc m:val="center"/>
                              </m:mcPr>
                            </m:mc>
                          </m:mcs>
                          <m:ctrlPr>
                            <a:rPr i="1">
                              <a:latin typeface="Cambria Math" panose="02040503050406030204" pitchFamily="18" charset="0"/>
                            </a:rPr>
                          </m:ctrlPr>
                        </m:mPr>
                        <m:mr>
                          <m:e>
                            <m:f>
                              <m:fPr>
                                <m:ctrlPr>
                                  <a:rPr i="1">
                                    <a:latin typeface="Cambria Math" panose="02040503050406030204" pitchFamily="18" charset="0"/>
                                  </a:rPr>
                                </m:ctrlPr>
                              </m:fPr>
                              <m:num>
                                <m:r>
                                  <a:rPr>
                                    <a:latin typeface="Cambria Math" panose="02040503050406030204" pitchFamily="18" charset="0"/>
                                  </a:rPr>
                                  <m:t>𝛤</m:t>
                                </m:r>
                                <m:d>
                                  <m:dPr>
                                    <m:ctrlPr>
                                      <a:rPr i="1">
                                        <a:latin typeface="Cambria Math" panose="02040503050406030204" pitchFamily="18" charset="0"/>
                                      </a:rPr>
                                    </m:ctrlPr>
                                  </m:dPr>
                                  <m:e>
                                    <m:r>
                                      <a:rPr>
                                        <a:latin typeface="Cambria Math" panose="02040503050406030204" pitchFamily="18" charset="0"/>
                                      </a:rPr>
                                      <m:t>𝑎</m:t>
                                    </m:r>
                                    <m:r>
                                      <a:rPr>
                                        <a:latin typeface="Cambria Math" panose="02040503050406030204" pitchFamily="18" charset="0"/>
                                      </a:rPr>
                                      <m:t>+</m:t>
                                    </m:r>
                                    <m:r>
                                      <a:rPr>
                                        <a:latin typeface="Cambria Math" panose="02040503050406030204" pitchFamily="18" charset="0"/>
                                      </a:rPr>
                                      <m:t>𝑏</m:t>
                                    </m:r>
                                  </m:e>
                                </m:d>
                              </m:num>
                              <m:den>
                                <m:r>
                                  <a:rPr>
                                    <a:latin typeface="Cambria Math" panose="02040503050406030204" pitchFamily="18" charset="0"/>
                                  </a:rPr>
                                  <m:t>𝛤</m:t>
                                </m:r>
                                <m:d>
                                  <m:dPr>
                                    <m:ctrlPr>
                                      <a:rPr i="1">
                                        <a:latin typeface="Cambria Math" panose="02040503050406030204" pitchFamily="18" charset="0"/>
                                      </a:rPr>
                                    </m:ctrlPr>
                                  </m:dPr>
                                  <m:e>
                                    <m:r>
                                      <a:rPr>
                                        <a:latin typeface="Cambria Math" panose="02040503050406030204" pitchFamily="18" charset="0"/>
                                      </a:rPr>
                                      <m:t>𝑎</m:t>
                                    </m:r>
                                  </m:e>
                                </m:d>
                                <m:r>
                                  <a:rPr>
                                    <a:latin typeface="Cambria Math" panose="02040503050406030204" pitchFamily="18" charset="0"/>
                                  </a:rPr>
                                  <m:t>𝛤</m:t>
                                </m:r>
                                <m:d>
                                  <m:dPr>
                                    <m:ctrlPr>
                                      <a:rPr i="1">
                                        <a:latin typeface="Cambria Math" panose="02040503050406030204" pitchFamily="18" charset="0"/>
                                      </a:rPr>
                                    </m:ctrlPr>
                                  </m:dPr>
                                  <m:e>
                                    <m:r>
                                      <a:rPr>
                                        <a:latin typeface="Cambria Math" panose="02040503050406030204" pitchFamily="18" charset="0"/>
                                      </a:rPr>
                                      <m:t>𝑏</m:t>
                                    </m:r>
                                  </m:e>
                                </m:d>
                              </m:den>
                            </m:f>
                            <m:sSup>
                              <m:sSupPr>
                                <m:ctrlPr>
                                  <a:rPr i="1">
                                    <a:latin typeface="Cambria Math" panose="02040503050406030204" pitchFamily="18" charset="0"/>
                                  </a:rPr>
                                </m:ctrlPr>
                              </m:sSupPr>
                              <m:e>
                                <m:r>
                                  <a:rPr>
                                    <a:latin typeface="Cambria Math" panose="02040503050406030204" pitchFamily="18" charset="0"/>
                                  </a:rPr>
                                  <m:t>𝜋</m:t>
                                </m:r>
                              </m:e>
                              <m:sup>
                                <m:r>
                                  <a:rPr>
                                    <a:latin typeface="Cambria Math" panose="02040503050406030204" pitchFamily="18" charset="0"/>
                                  </a:rPr>
                                  <m:t>𝑎</m:t>
                                </m:r>
                                <m:r>
                                  <a:rPr>
                                    <a:latin typeface="Cambria Math" panose="02040503050406030204" pitchFamily="18" charset="0"/>
                                  </a:rPr>
                                  <m:t>−1</m:t>
                                </m:r>
                              </m:sup>
                            </m:sSup>
                            <m:sSup>
                              <m:sSupPr>
                                <m:ctrlPr>
                                  <a:rPr i="1">
                                    <a:latin typeface="Cambria Math" panose="02040503050406030204" pitchFamily="18" charset="0"/>
                                  </a:rPr>
                                </m:ctrlPr>
                              </m:sSupPr>
                              <m:e>
                                <m:d>
                                  <m:dPr>
                                    <m:ctrlPr>
                                      <a:rPr i="1">
                                        <a:latin typeface="Cambria Math" panose="02040503050406030204" pitchFamily="18" charset="0"/>
                                      </a:rPr>
                                    </m:ctrlPr>
                                  </m:dPr>
                                  <m:e>
                                    <m:r>
                                      <a:rPr>
                                        <a:latin typeface="Cambria Math" panose="02040503050406030204" pitchFamily="18" charset="0"/>
                                      </a:rPr>
                                      <m:t>1−</m:t>
                                    </m:r>
                                    <m:r>
                                      <a:rPr>
                                        <a:latin typeface="Cambria Math" panose="02040503050406030204" pitchFamily="18" charset="0"/>
                                      </a:rPr>
                                      <m:t>𝜋</m:t>
                                    </m:r>
                                  </m:e>
                                </m:d>
                              </m:e>
                              <m:sup>
                                <m:r>
                                  <a:rPr>
                                    <a:latin typeface="Cambria Math" panose="02040503050406030204" pitchFamily="18" charset="0"/>
                                  </a:rPr>
                                  <m:t>𝑏</m:t>
                                </m:r>
                                <m:r>
                                  <a:rPr>
                                    <a:latin typeface="Cambria Math" panose="02040503050406030204" pitchFamily="18" charset="0"/>
                                  </a:rPr>
                                  <m:t>−1</m:t>
                                </m:r>
                              </m:sup>
                            </m:sSup>
                            <m:r>
                              <a:rPr>
                                <a:latin typeface="Cambria Math" panose="02040503050406030204" pitchFamily="18" charset="0"/>
                              </a:rPr>
                              <m:t> </m:t>
                            </m:r>
                          </m:e>
                          <m:e>
                            <m:r>
                              <m:rPr>
                                <m:nor/>
                              </m:rPr>
                              <a:rPr/>
                              <m:t>if</m:t>
                            </m:r>
                            <m:r>
                              <m:rPr>
                                <m:nor/>
                              </m:rPr>
                              <a:rPr/>
                              <m:t> </m:t>
                            </m:r>
                            <m:r>
                              <a:rPr>
                                <a:latin typeface="Cambria Math" panose="02040503050406030204" pitchFamily="18" charset="0"/>
                              </a:rPr>
                              <m:t>𝜋</m:t>
                            </m:r>
                            <m:r>
                              <a:rPr>
                                <a:latin typeface="Cambria Math" panose="02040503050406030204" pitchFamily="18" charset="0"/>
                              </a:rPr>
                              <m:t>∈</m:t>
                            </m:r>
                            <m:d>
                              <m:dPr>
                                <m:begChr m:val="["/>
                                <m:endChr m:val="]"/>
                                <m:ctrlPr>
                                  <a:rPr i="1">
                                    <a:latin typeface="Cambria Math" panose="02040503050406030204" pitchFamily="18" charset="0"/>
                                  </a:rPr>
                                </m:ctrlPr>
                              </m:dPr>
                              <m:e>
                                <m:r>
                                  <a:rPr>
                                    <a:latin typeface="Cambria Math" panose="02040503050406030204" pitchFamily="18" charset="0"/>
                                  </a:rPr>
                                  <m:t>0,1</m:t>
                                </m:r>
                              </m:e>
                            </m:d>
                          </m:e>
                        </m:mr>
                        <m:mr>
                          <m:e>
                            <m:r>
                              <a:rPr>
                                <a:latin typeface="Cambria Math" panose="02040503050406030204" pitchFamily="18" charset="0"/>
                              </a:rPr>
                              <m:t>0</m:t>
                            </m:r>
                          </m:e>
                          <m:e>
                            <m:r>
                              <m:rPr>
                                <m:nor/>
                              </m:rPr>
                              <a:rPr/>
                              <m:t>otherwise</m:t>
                            </m:r>
                          </m:e>
                        </m:mr>
                      </m:m>
                    </m:e>
                  </m:d>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where </a:t>
            </a:r>
            <a14:m xmlns:a14="http://schemas.microsoft.com/office/drawing/2010/main">
              <m:oMath xmlns:m="http://schemas.openxmlformats.org/officeDocument/2006/math">
                <m:r>
                  <a:rPr>
                    <a:latin typeface="Cambria Math" panose="02040503050406030204" pitchFamily="18" charset="0"/>
                  </a:rPr>
                  <m:t>𝛤</m:t>
                </m:r>
                <m:d>
                  <m:dPr>
                    <m:ctrlPr>
                      <a:rPr i="1">
                        <a:latin typeface="Cambria Math" panose="02040503050406030204" pitchFamily="18" charset="0"/>
                      </a:rPr>
                    </m:ctrlPr>
                  </m:dPr>
                  <m:e>
                    <m:r>
                      <a:rPr>
                        <a:latin typeface="Cambria Math" panose="02040503050406030204" pitchFamily="18" charset="0"/>
                      </a:rPr>
                      <m:t>𝛼</m:t>
                    </m:r>
                  </m:e>
                </m:d>
                <m:r>
                  <a:rPr>
                    <a:latin typeface="Cambria Math" panose="02040503050406030204" pitchFamily="18" charset="0"/>
                  </a:rPr>
                  <m:t>=</m:t>
                </m:r>
                <m:nary>
                  <m:naryPr>
                    <m:limLoc m:val="subSup"/>
                    <m:ctrlPr>
                      <a:rPr i="1">
                        <a:latin typeface="Cambria Math" panose="02040503050406030204" pitchFamily="18" charset="0"/>
                      </a:rPr>
                    </m:ctrlPr>
                  </m:naryPr>
                  <m:sub>
                    <m:r>
                      <a:rPr>
                        <a:latin typeface="Cambria Math" panose="02040503050406030204" pitchFamily="18" charset="0"/>
                      </a:rPr>
                      <m:t>0</m:t>
                    </m:r>
                  </m:sub>
                  <m:sup>
                    <m:r>
                      <a:rPr>
                        <a:latin typeface="Cambria Math" panose="02040503050406030204" pitchFamily="18" charset="0"/>
                      </a:rPr>
                      <m:t>∞</m:t>
                    </m:r>
                  </m:sup>
                  <m:e>
                    <m:sSup>
                      <m:sSupPr>
                        <m:ctrlPr>
                          <a:rPr i="1">
                            <a:latin typeface="Cambria Math" panose="02040503050406030204" pitchFamily="18" charset="0"/>
                          </a:rPr>
                        </m:ctrlPr>
                      </m:sSupPr>
                      <m:e>
                        <m:r>
                          <a:rPr>
                            <a:latin typeface="Cambria Math" panose="02040503050406030204" pitchFamily="18" charset="0"/>
                          </a:rPr>
                          <m:t>𝑧</m:t>
                        </m:r>
                      </m:e>
                      <m:sup>
                        <m:r>
                          <a:rPr>
                            <a:latin typeface="Cambria Math" panose="02040503050406030204" pitchFamily="18" charset="0"/>
                          </a:rPr>
                          <m:t>𝛼</m:t>
                        </m:r>
                        <m:r>
                          <a:rPr>
                            <a:latin typeface="Cambria Math" panose="02040503050406030204" pitchFamily="18" charset="0"/>
                          </a:rPr>
                          <m:t>−1</m:t>
                        </m:r>
                      </m:sup>
                    </m:sSup>
                  </m:e>
                </m:nary>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m:t>
                    </m:r>
                    <m:r>
                      <a:rPr>
                        <a:latin typeface="Cambria Math" panose="02040503050406030204" pitchFamily="18" charset="0"/>
                      </a:rPr>
                      <m:t>𝑧</m:t>
                    </m:r>
                  </m:sup>
                </m:sSup>
                <m:r>
                  <a:rPr>
                    <a:latin typeface="Cambria Math" panose="02040503050406030204" pitchFamily="18" charset="0"/>
                  </a:rPr>
                  <m:t>𝑑𝑧</m:t>
                </m:r>
              </m:oMath>
            </a14:m>
            <a:r>
              <a:t> is the gamma function.</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For simplicity, we will write </a:t>
            </a:r>
            <a14:m xmlns:a14="http://schemas.microsoft.com/office/drawing/2010/main">
              <m:oMath xmlns:m="http://schemas.openxmlformats.org/officeDocument/2006/math">
                <m:r>
                  <a:rPr>
                    <a:latin typeface="Cambria Math" panose="02040503050406030204" pitchFamily="18" charset="0"/>
                  </a:rPr>
                  <m:t>𝛾</m:t>
                </m:r>
                <m:d>
                  <m:dPr>
                    <m:ctrlPr>
                      <a:rPr i="1">
                        <a:latin typeface="Cambria Math" panose="02040503050406030204" pitchFamily="18" charset="0"/>
                      </a:rPr>
                    </m:ctrlPr>
                  </m:dPr>
                  <m:e>
                    <m:r>
                      <a:rPr>
                        <a:latin typeface="Cambria Math" panose="02040503050406030204" pitchFamily="18" charset="0"/>
                      </a:rPr>
                      <m:t>𝑎</m:t>
                    </m:r>
                    <m:r>
                      <a:rPr>
                        <a:latin typeface="Cambria Math" panose="02040503050406030204" pitchFamily="18" charset="0"/>
                      </a:rPr>
                      <m:t>,</m:t>
                    </m:r>
                    <m:r>
                      <a:rPr>
                        <a:latin typeface="Cambria Math" panose="02040503050406030204" pitchFamily="18" charset="0"/>
                      </a:rPr>
                      <m:t>𝑏</m:t>
                    </m:r>
                  </m:e>
                </m:d>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𝛤</m:t>
                    </m:r>
                    <m:d>
                      <m:dPr>
                        <m:ctrlPr>
                          <a:rPr i="1">
                            <a:latin typeface="Cambria Math" panose="02040503050406030204" pitchFamily="18" charset="0"/>
                          </a:rPr>
                        </m:ctrlPr>
                      </m:dPr>
                      <m:e>
                        <m:r>
                          <a:rPr>
                            <a:latin typeface="Cambria Math" panose="02040503050406030204" pitchFamily="18" charset="0"/>
                          </a:rPr>
                          <m:t>𝑎</m:t>
                        </m:r>
                        <m:r>
                          <a:rPr>
                            <a:latin typeface="Cambria Math" panose="02040503050406030204" pitchFamily="18" charset="0"/>
                          </a:rPr>
                          <m:t>,</m:t>
                        </m:r>
                        <m:r>
                          <a:rPr>
                            <a:latin typeface="Cambria Math" panose="02040503050406030204" pitchFamily="18" charset="0"/>
                          </a:rPr>
                          <m:t>𝑏</m:t>
                        </m:r>
                      </m:e>
                    </m:d>
                  </m:num>
                  <m:den>
                    <m:r>
                      <a:rPr>
                        <a:latin typeface="Cambria Math" panose="02040503050406030204" pitchFamily="18" charset="0"/>
                      </a:rPr>
                      <m:t>𝛤</m:t>
                    </m:r>
                    <m:d>
                      <m:dPr>
                        <m:ctrlPr>
                          <a:rPr i="1">
                            <a:latin typeface="Cambria Math" panose="02040503050406030204" pitchFamily="18" charset="0"/>
                          </a:rPr>
                        </m:ctrlPr>
                      </m:dPr>
                      <m:e>
                        <m:r>
                          <a:rPr>
                            <a:latin typeface="Cambria Math" panose="02040503050406030204" pitchFamily="18" charset="0"/>
                          </a:rPr>
                          <m:t>𝑎</m:t>
                        </m:r>
                      </m:e>
                    </m:d>
                    <m:r>
                      <a:rPr>
                        <a:latin typeface="Cambria Math" panose="02040503050406030204" pitchFamily="18" charset="0"/>
                      </a:rPr>
                      <m:t>𝛤</m:t>
                    </m:r>
                    <m:d>
                      <m:dPr>
                        <m:ctrlPr>
                          <a:rPr i="1">
                            <a:latin typeface="Cambria Math" panose="02040503050406030204" pitchFamily="18" charset="0"/>
                          </a:rPr>
                        </m:ctrlPr>
                      </m:dPr>
                      <m:e>
                        <m:r>
                          <a:rPr>
                            <a:latin typeface="Cambria Math" panose="02040503050406030204" pitchFamily="18" charset="0"/>
                          </a:rPr>
                          <m:t>𝑏</m:t>
                        </m:r>
                      </m:e>
                    </m:d>
                  </m:den>
                </m:f>
              </m:oMath>
            </a14:m>
            <a: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16</a:t>
            </a:fld>
            <a:endParaRPr lang="en-GB"/>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Example (cont’d)</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Further, if </a:t>
            </a:r>
            <a14:m xmlns:a14="http://schemas.microsoft.com/office/drawing/2010/main">
              <m:oMath xmlns:m="http://schemas.openxmlformats.org/officeDocument/2006/math">
                <m:r>
                  <a:rPr>
                    <a:latin typeface="Cambria Math" panose="02040503050406030204" pitchFamily="18" charset="0"/>
                  </a:rPr>
                  <m:t>𝛱</m:t>
                </m:r>
                <m:r>
                  <a:rPr>
                    <a:latin typeface="Cambria Math" panose="02040503050406030204" pitchFamily="18" charset="0"/>
                  </a:rPr>
                  <m:t>∼</m:t>
                </m:r>
                <m:r>
                  <m:rPr>
                    <m:nor/>
                  </m:rPr>
                  <a:rPr/>
                  <m:t>Beta</m:t>
                </m:r>
                <m:d>
                  <m:dPr>
                    <m:ctrlPr>
                      <a:rPr i="1">
                        <a:latin typeface="Cambria Math" panose="02040503050406030204" pitchFamily="18" charset="0"/>
                      </a:rPr>
                    </m:ctrlPr>
                  </m:dPr>
                  <m:e>
                    <m:r>
                      <a:rPr>
                        <a:latin typeface="Cambria Math" panose="02040503050406030204" pitchFamily="18" charset="0"/>
                      </a:rPr>
                      <m:t>𝑎</m:t>
                    </m:r>
                    <m:r>
                      <a:rPr>
                        <a:latin typeface="Cambria Math" panose="02040503050406030204" pitchFamily="18" charset="0"/>
                      </a:rPr>
                      <m:t>,</m:t>
                    </m:r>
                    <m:r>
                      <a:rPr>
                        <a:latin typeface="Cambria Math" panose="02040503050406030204" pitchFamily="18" charset="0"/>
                      </a:rPr>
                      <m:t>𝑏</m:t>
                    </m:r>
                  </m:e>
                </m:d>
              </m:oMath>
            </a14:m>
            <a:r>
              <a:t>:</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𝐸</m:t>
                  </m:r>
                  <m:d>
                    <m:dPr>
                      <m:ctrlPr>
                        <a:rPr i="1">
                          <a:latin typeface="Cambria Math" panose="02040503050406030204" pitchFamily="18" charset="0"/>
                        </a:rPr>
                      </m:ctrlPr>
                    </m:dPr>
                    <m:e>
                      <m:r>
                        <a:rPr>
                          <a:latin typeface="Cambria Math" panose="02040503050406030204" pitchFamily="18" charset="0"/>
                        </a:rPr>
                        <m:t>𝛱</m:t>
                      </m:r>
                    </m:e>
                  </m:d>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𝑎</m:t>
                      </m:r>
                    </m:num>
                    <m:den>
                      <m:r>
                        <a:rPr>
                          <a:latin typeface="Cambria Math" panose="02040503050406030204" pitchFamily="18" charset="0"/>
                        </a:rPr>
                        <m:t>𝑎</m:t>
                      </m:r>
                      <m:r>
                        <a:rPr>
                          <a:latin typeface="Cambria Math" panose="02040503050406030204" pitchFamily="18" charset="0"/>
                        </a:rPr>
                        <m:t>+</m:t>
                      </m:r>
                      <m:r>
                        <a:rPr>
                          <a:latin typeface="Cambria Math" panose="02040503050406030204" pitchFamily="18" charset="0"/>
                        </a:rPr>
                        <m:t>𝑏</m:t>
                      </m:r>
                    </m:den>
                  </m:f>
                  <m:r>
                    <a:rPr>
                      <a:latin typeface="Cambria Math" panose="02040503050406030204" pitchFamily="18" charset="0"/>
                    </a:rPr>
                    <m:t>, </m:t>
                  </m:r>
                  <m:r>
                    <a:rPr>
                      <a:latin typeface="Cambria Math" panose="02040503050406030204" pitchFamily="18" charset="0"/>
                    </a:rPr>
                    <m:t>𝑉𝑎𝑟</m:t>
                  </m:r>
                  <m:d>
                    <m:dPr>
                      <m:ctrlPr>
                        <a:rPr i="1">
                          <a:latin typeface="Cambria Math" panose="02040503050406030204" pitchFamily="18" charset="0"/>
                        </a:rPr>
                      </m:ctrlPr>
                    </m:dPr>
                    <m:e>
                      <m:r>
                        <a:rPr>
                          <a:latin typeface="Cambria Math" panose="02040503050406030204" pitchFamily="18" charset="0"/>
                        </a:rPr>
                        <m:t>𝛱</m:t>
                      </m:r>
                    </m:e>
                  </m:d>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𝑎𝑏</m:t>
                      </m:r>
                    </m:num>
                    <m:den>
                      <m:sSup>
                        <m:sSupPr>
                          <m:ctrlPr>
                            <a:rPr i="1">
                              <a:latin typeface="Cambria Math" panose="02040503050406030204" pitchFamily="18" charset="0"/>
                            </a:rPr>
                          </m:ctrlPr>
                        </m:sSupPr>
                        <m:e>
                          <m:d>
                            <m:dPr>
                              <m:ctrlPr>
                                <a:rPr i="1">
                                  <a:latin typeface="Cambria Math" panose="02040503050406030204" pitchFamily="18" charset="0"/>
                                </a:rPr>
                              </m:ctrlPr>
                            </m:dPr>
                            <m:e>
                              <m:r>
                                <a:rPr>
                                  <a:latin typeface="Cambria Math" panose="02040503050406030204" pitchFamily="18" charset="0"/>
                                </a:rPr>
                                <m:t>𝑎</m:t>
                              </m:r>
                              <m:r>
                                <a:rPr>
                                  <a:latin typeface="Cambria Math" panose="02040503050406030204" pitchFamily="18" charset="0"/>
                                </a:rPr>
                                <m:t>+</m:t>
                              </m:r>
                              <m:r>
                                <a:rPr>
                                  <a:latin typeface="Cambria Math" panose="02040503050406030204" pitchFamily="18" charset="0"/>
                                </a:rPr>
                                <m:t>𝑏</m:t>
                              </m:r>
                            </m:e>
                          </m:d>
                        </m:e>
                        <m:sup>
                          <m:r>
                            <a:rPr>
                              <a:latin typeface="Cambria Math" panose="02040503050406030204" pitchFamily="18" charset="0"/>
                            </a:rPr>
                            <m:t>2</m:t>
                          </m:r>
                        </m:sup>
                      </m:sSup>
                      <m:d>
                        <m:dPr>
                          <m:ctrlPr>
                            <a:rPr i="1">
                              <a:latin typeface="Cambria Math" panose="02040503050406030204" pitchFamily="18" charset="0"/>
                            </a:rPr>
                          </m:ctrlPr>
                        </m:dPr>
                        <m:e>
                          <m:r>
                            <a:rPr>
                              <a:latin typeface="Cambria Math" panose="02040503050406030204" pitchFamily="18" charset="0"/>
                            </a:rPr>
                            <m:t>𝑎</m:t>
                          </m:r>
                          <m:r>
                            <a:rPr>
                              <a:latin typeface="Cambria Math" panose="02040503050406030204" pitchFamily="18" charset="0"/>
                            </a:rPr>
                            <m:t>+</m:t>
                          </m:r>
                          <m:r>
                            <a:rPr>
                              <a:latin typeface="Cambria Math" panose="02040503050406030204" pitchFamily="18" charset="0"/>
                            </a:rPr>
                            <m:t>𝑏</m:t>
                          </m:r>
                          <m:r>
                            <a:rPr>
                              <a:latin typeface="Cambria Math" panose="02040503050406030204" pitchFamily="18" charset="0"/>
                            </a:rPr>
                            <m:t>+1</m:t>
                          </m:r>
                        </m:e>
                      </m:d>
                    </m:den>
                  </m:f>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m:rPr>
                      <m:nor/>
                    </m:rPr>
                    <a:rPr/>
                    <m:t>mode</m:t>
                  </m:r>
                  <m:d>
                    <m:dPr>
                      <m:ctrlPr>
                        <a:rPr i="1">
                          <a:latin typeface="Cambria Math" panose="02040503050406030204" pitchFamily="18" charset="0"/>
                        </a:rPr>
                      </m:ctrlPr>
                    </m:dPr>
                    <m:e>
                      <m:r>
                        <a:rPr>
                          <a:latin typeface="Cambria Math" panose="02040503050406030204" pitchFamily="18" charset="0"/>
                        </a:rPr>
                        <m:t>𝛱</m:t>
                      </m:r>
                    </m:e>
                  </m:d>
                  <m:r>
                    <a:rPr>
                      <a:latin typeface="Cambria Math" panose="02040503050406030204" pitchFamily="18" charset="0"/>
                    </a:rPr>
                    <m:t>=</m:t>
                  </m:r>
                  <m:d>
                    <m:dPr>
                      <m:begChr m:val="{"/>
                      <m:endChr m:val=""/>
                      <m:ctrlPr>
                        <a:rPr i="1">
                          <a:latin typeface="Cambria Math" panose="02040503050406030204" pitchFamily="18" charset="0"/>
                        </a:rPr>
                      </m:ctrlPr>
                    </m:dPr>
                    <m:e>
                      <m:m>
                        <m:mPr>
                          <m:plcHide m:val="on"/>
                          <m:mcs>
                            <m:mc>
                              <m:mcPr>
                                <m:count m:val="2"/>
                                <m:mcJc m:val="center"/>
                              </m:mcPr>
                            </m:mc>
                          </m:mcs>
                          <m:ctrlPr>
                            <a:rPr i="1">
                              <a:latin typeface="Cambria Math" panose="02040503050406030204" pitchFamily="18" charset="0"/>
                            </a:rPr>
                          </m:ctrlPr>
                        </m:mPr>
                        <m:mr>
                          <m:e>
                            <m:f>
                              <m:fPr>
                                <m:ctrlPr>
                                  <a:rPr i="1">
                                    <a:latin typeface="Cambria Math" panose="02040503050406030204" pitchFamily="18" charset="0"/>
                                  </a:rPr>
                                </m:ctrlPr>
                              </m:fPr>
                              <m:num>
                                <m:r>
                                  <a:rPr>
                                    <a:latin typeface="Cambria Math" panose="02040503050406030204" pitchFamily="18" charset="0"/>
                                  </a:rPr>
                                  <m:t>𝑎</m:t>
                                </m:r>
                                <m:r>
                                  <a:rPr>
                                    <a:latin typeface="Cambria Math" panose="02040503050406030204" pitchFamily="18" charset="0"/>
                                  </a:rPr>
                                  <m:t>−1</m:t>
                                </m:r>
                              </m:num>
                              <m:den>
                                <m:r>
                                  <a:rPr>
                                    <a:latin typeface="Cambria Math" panose="02040503050406030204" pitchFamily="18" charset="0"/>
                                  </a:rPr>
                                  <m:t>𝑎</m:t>
                                </m:r>
                                <m:r>
                                  <a:rPr>
                                    <a:latin typeface="Cambria Math" panose="02040503050406030204" pitchFamily="18" charset="0"/>
                                  </a:rPr>
                                  <m:t>+</m:t>
                                </m:r>
                                <m:r>
                                  <a:rPr>
                                    <a:latin typeface="Cambria Math" panose="02040503050406030204" pitchFamily="18" charset="0"/>
                                  </a:rPr>
                                  <m:t>𝑏</m:t>
                                </m:r>
                                <m:r>
                                  <a:rPr>
                                    <a:latin typeface="Cambria Math" panose="02040503050406030204" pitchFamily="18" charset="0"/>
                                  </a:rPr>
                                  <m:t>−2</m:t>
                                </m:r>
                              </m:den>
                            </m:f>
                            <m:r>
                              <a:rPr>
                                <a:latin typeface="Cambria Math" panose="02040503050406030204" pitchFamily="18" charset="0"/>
                              </a:rPr>
                              <m:t> </m:t>
                            </m:r>
                          </m:e>
                          <m:e>
                            <m:r>
                              <m:rPr>
                                <m:nor/>
                              </m:rPr>
                              <a:rPr/>
                              <m:t> </m:t>
                            </m:r>
                            <m:r>
                              <m:rPr>
                                <m:nor/>
                              </m:rPr>
                              <a:rPr/>
                              <m:t>if</m:t>
                            </m:r>
                            <m:r>
                              <m:rPr>
                                <m:nor/>
                              </m:rPr>
                              <a:rPr/>
                              <m:t> </m:t>
                            </m:r>
                            <m:r>
                              <a:rPr>
                                <a:latin typeface="Cambria Math" panose="02040503050406030204" pitchFamily="18" charset="0"/>
                              </a:rPr>
                              <m:t>𝑎</m:t>
                            </m:r>
                            <m:r>
                              <a:rPr>
                                <a:latin typeface="Cambria Math" panose="02040503050406030204" pitchFamily="18" charset="0"/>
                              </a:rPr>
                              <m:t>&gt;1,</m:t>
                            </m:r>
                            <m:r>
                              <a:rPr>
                                <a:latin typeface="Cambria Math" panose="02040503050406030204" pitchFamily="18" charset="0"/>
                              </a:rPr>
                              <m:t>𝑏</m:t>
                            </m:r>
                            <m:r>
                              <a:rPr>
                                <a:latin typeface="Cambria Math" panose="02040503050406030204" pitchFamily="18" charset="0"/>
                              </a:rPr>
                              <m:t>&gt;1</m:t>
                            </m:r>
                          </m:e>
                        </m:mr>
                        <m:mr>
                          <m:e>
                            <m:d>
                              <m:dPr>
                                <m:begChr m:val="["/>
                                <m:endChr m:val="]"/>
                                <m:ctrlPr>
                                  <a:rPr i="1">
                                    <a:latin typeface="Cambria Math" panose="02040503050406030204" pitchFamily="18" charset="0"/>
                                  </a:rPr>
                                </m:ctrlPr>
                              </m:dPr>
                              <m:e>
                                <m:r>
                                  <a:rPr>
                                    <a:latin typeface="Cambria Math" panose="02040503050406030204" pitchFamily="18" charset="0"/>
                                  </a:rPr>
                                  <m:t>0,1</m:t>
                                </m:r>
                              </m:e>
                            </m:d>
                            <m:r>
                              <m:rPr>
                                <m:nor/>
                              </m:rPr>
                              <a:rPr/>
                              <m:t> (</m:t>
                            </m:r>
                            <m:r>
                              <m:rPr>
                                <m:nor/>
                              </m:rPr>
                              <a:rPr/>
                              <m:t>any</m:t>
                            </m:r>
                            <m:r>
                              <m:rPr>
                                <m:nor/>
                              </m:rPr>
                              <a:rPr/>
                              <m:t> </m:t>
                            </m:r>
                            <m:r>
                              <m:rPr>
                                <m:nor/>
                              </m:rPr>
                              <a:rPr/>
                              <m:t>value</m:t>
                            </m:r>
                            <m:r>
                              <m:rPr>
                                <m:nor/>
                              </m:rPr>
                              <a:rPr/>
                              <m:t>)</m:t>
                            </m:r>
                          </m:e>
                          <m:e>
                            <m:r>
                              <m:rPr>
                                <m:nor/>
                              </m:rPr>
                              <a:rPr/>
                              <m:t>if</m:t>
                            </m:r>
                            <m:r>
                              <m:rPr>
                                <m:nor/>
                              </m:rPr>
                              <a:rPr/>
                              <m:t> </m:t>
                            </m:r>
                            <m:r>
                              <a:rPr>
                                <a:latin typeface="Cambria Math" panose="02040503050406030204" pitchFamily="18" charset="0"/>
                              </a:rPr>
                              <m:t>𝑎</m:t>
                            </m:r>
                            <m:r>
                              <a:rPr>
                                <a:latin typeface="Cambria Math" panose="02040503050406030204" pitchFamily="18" charset="0"/>
                              </a:rPr>
                              <m:t>=</m:t>
                            </m:r>
                            <m:r>
                              <a:rPr>
                                <a:latin typeface="Cambria Math" panose="02040503050406030204" pitchFamily="18" charset="0"/>
                              </a:rPr>
                              <m:t>𝑏</m:t>
                            </m:r>
                            <m:r>
                              <a:rPr>
                                <a:latin typeface="Cambria Math" panose="02040503050406030204" pitchFamily="18" charset="0"/>
                              </a:rPr>
                              <m:t>=1</m:t>
                            </m:r>
                          </m:e>
                        </m:mr>
                        <m:mr>
                          <m:e>
                            <m:r>
                              <a:rPr>
                                <a:latin typeface="Cambria Math" panose="02040503050406030204" pitchFamily="18" charset="0"/>
                              </a:rPr>
                              <m:t>{0,1}</m:t>
                            </m:r>
                            <m:r>
                              <m:rPr>
                                <m:nor/>
                              </m:rPr>
                              <a:rPr/>
                              <m:t> (</m:t>
                            </m:r>
                            <m:r>
                              <m:rPr>
                                <m:nor/>
                              </m:rPr>
                              <a:rPr/>
                              <m:t>bimodal</m:t>
                            </m:r>
                            <m:r>
                              <m:rPr>
                                <m:nor/>
                              </m:rPr>
                              <a:rPr/>
                              <m:t>)</m:t>
                            </m:r>
                          </m:e>
                          <m:e>
                            <m:r>
                              <m:rPr>
                                <m:nor/>
                              </m:rPr>
                              <a:rPr/>
                              <m:t>if</m:t>
                            </m:r>
                            <m:r>
                              <m:rPr>
                                <m:nor/>
                              </m:rPr>
                              <a:rPr/>
                              <m:t> </m:t>
                            </m:r>
                            <m:r>
                              <a:rPr>
                                <a:latin typeface="Cambria Math" panose="02040503050406030204" pitchFamily="18" charset="0"/>
                              </a:rPr>
                              <m:t>𝑎</m:t>
                            </m:r>
                            <m:r>
                              <a:rPr>
                                <a:latin typeface="Cambria Math" panose="02040503050406030204" pitchFamily="18" charset="0"/>
                              </a:rPr>
                              <m:t>&lt;1,</m:t>
                            </m:r>
                            <m:r>
                              <a:rPr>
                                <a:latin typeface="Cambria Math" panose="02040503050406030204" pitchFamily="18" charset="0"/>
                              </a:rPr>
                              <m:t>𝑏</m:t>
                            </m:r>
                            <m:r>
                              <a:rPr>
                                <a:latin typeface="Cambria Math" panose="02040503050406030204" pitchFamily="18" charset="0"/>
                              </a:rPr>
                              <m:t>&lt;1</m:t>
                            </m:r>
                          </m:e>
                        </m:mr>
                        <m:mr>
                          <m:e>
                            <m:r>
                              <a:rPr>
                                <a:latin typeface="Cambria Math" panose="02040503050406030204" pitchFamily="18" charset="0"/>
                              </a:rPr>
                              <m:t>0</m:t>
                            </m:r>
                          </m:e>
                          <m:e>
                            <m:r>
                              <m:rPr>
                                <m:nor/>
                              </m:rPr>
                              <a:rPr/>
                              <m:t>if</m:t>
                            </m:r>
                            <m:r>
                              <m:rPr>
                                <m:nor/>
                              </m:rPr>
                              <a:rPr/>
                              <m:t> </m:t>
                            </m:r>
                            <m:r>
                              <a:rPr>
                                <a:latin typeface="Cambria Math" panose="02040503050406030204" pitchFamily="18" charset="0"/>
                              </a:rPr>
                              <m:t>𝑎</m:t>
                            </m:r>
                            <m:r>
                              <a:rPr>
                                <a:latin typeface="Cambria Math" panose="02040503050406030204" pitchFamily="18" charset="0"/>
                              </a:rPr>
                              <m:t>≤1,</m:t>
                            </m:r>
                            <m:r>
                              <a:rPr>
                                <a:latin typeface="Cambria Math" panose="02040503050406030204" pitchFamily="18" charset="0"/>
                              </a:rPr>
                              <m:t>𝑏</m:t>
                            </m:r>
                            <m:r>
                              <a:rPr>
                                <a:latin typeface="Cambria Math" panose="02040503050406030204" pitchFamily="18" charset="0"/>
                              </a:rPr>
                              <m:t>&gt;1</m:t>
                            </m:r>
                          </m:e>
                        </m:mr>
                        <m:mr>
                          <m:e>
                            <m:r>
                              <a:rPr>
                                <a:latin typeface="Cambria Math" panose="02040503050406030204" pitchFamily="18" charset="0"/>
                              </a:rPr>
                              <m:t>1</m:t>
                            </m:r>
                          </m:e>
                          <m:e>
                            <m:r>
                              <m:rPr>
                                <m:nor/>
                              </m:rPr>
                              <a:rPr/>
                              <m:t>if</m:t>
                            </m:r>
                            <m:r>
                              <m:rPr>
                                <m:nor/>
                              </m:rPr>
                              <a:rPr/>
                              <m:t> </m:t>
                            </m:r>
                            <m:r>
                              <a:rPr>
                                <a:latin typeface="Cambria Math" panose="02040503050406030204" pitchFamily="18" charset="0"/>
                              </a:rPr>
                              <m:t>𝑎</m:t>
                            </m:r>
                            <m:r>
                              <a:rPr>
                                <a:latin typeface="Cambria Math" panose="02040503050406030204" pitchFamily="18" charset="0"/>
                              </a:rPr>
                              <m:t>&gt;1,</m:t>
                            </m:r>
                            <m:r>
                              <a:rPr>
                                <a:latin typeface="Cambria Math" panose="02040503050406030204" pitchFamily="18" charset="0"/>
                              </a:rPr>
                              <m:t>𝑏</m:t>
                            </m:r>
                            <m:r>
                              <a:rPr>
                                <a:latin typeface="Cambria Math" panose="02040503050406030204" pitchFamily="18" charset="0"/>
                              </a:rPr>
                              <m:t>≤1</m:t>
                            </m:r>
                          </m:e>
                        </m:mr>
                      </m:m>
                    </m:e>
                  </m:d>
                </m:oMath>
              </m:oMathPara>
            </a14:m>
            <a:endParaRP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17</a:t>
            </a:fld>
            <a:endParaRPr lang="en-GB"/>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Example (cont’d)</a:t>
            </a:r>
          </a:p>
        </p:txBody>
      </p:sp>
      <p:pic>
        <p:nvPicPr>
          <p:cNvPr id="3" name="Picture 1" descr="Chanco_STA623_BDA_2025_Henrion_Session2_files/figure-pptx/unnamed-chunk-1-1.png"/>
          <p:cNvPicPr>
            <a:picLocks noGrp="1" noChangeAspect="1"/>
          </p:cNvPicPr>
          <p:nvPr/>
        </p:nvPicPr>
        <p:blipFill>
          <a:blip r:embed="rId2"/>
          <a:stretch>
            <a:fillRect/>
          </a:stretch>
        </p:blipFill>
        <p:spPr bwMode="auto">
          <a:xfrm>
            <a:off x="1955800" y="1816100"/>
            <a:ext cx="8280400" cy="4660900"/>
          </a:xfrm>
          <a:prstGeom prst="rect">
            <a:avLst/>
          </a:prstGeom>
          <a:noFill/>
          <a:ln w="9525">
            <a:noFill/>
            <a:headEnd/>
            <a:tailEnd/>
          </a:ln>
        </p:spPr>
      </p:pic>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18</a:t>
            </a:fld>
            <a:endParaRPr lang="en-GB"/>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Example (cont’d)</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With </a:t>
            </a:r>
            <a14:m xmlns:a14="http://schemas.microsoft.com/office/drawing/2010/main">
              <m:oMath xmlns:m="http://schemas.openxmlformats.org/officeDocument/2006/math">
                <m:r>
                  <a:rPr>
                    <a:latin typeface="Cambria Math" panose="02040503050406030204" pitchFamily="18" charset="0"/>
                  </a:rPr>
                  <m:t>𝑎</m:t>
                </m:r>
                <m:r>
                  <a:rPr>
                    <a:latin typeface="Cambria Math" panose="02040503050406030204" pitchFamily="18" charset="0"/>
                  </a:rPr>
                  <m:t>=4</m:t>
                </m:r>
              </m:oMath>
            </a14:m>
            <a:r>
              <a:t> and </a:t>
            </a:r>
            <a14:m xmlns:a14="http://schemas.microsoft.com/office/drawing/2010/main">
              <m:oMath xmlns:m="http://schemas.openxmlformats.org/officeDocument/2006/math">
                <m:r>
                  <a:rPr>
                    <a:latin typeface="Cambria Math" panose="02040503050406030204" pitchFamily="18" charset="0"/>
                  </a:rPr>
                  <m:t>𝑏</m:t>
                </m:r>
                <m:r>
                  <a:rPr>
                    <a:latin typeface="Cambria Math" panose="02040503050406030204" pitchFamily="18" charset="0"/>
                  </a:rPr>
                  <m:t>=4</m:t>
                </m:r>
              </m:oMath>
            </a14:m>
            <a:r>
              <a:t>, in our case the prior distribution becomes</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𝜋</m:t>
                      </m:r>
                    </m:e>
                  </m:d>
                  <m:r>
                    <a:rPr>
                      <a:latin typeface="Cambria Math" panose="02040503050406030204" pitchFamily="18" charset="0"/>
                    </a:rPr>
                    <m:t>=140⋅</m:t>
                  </m:r>
                  <m:sSup>
                    <m:sSupPr>
                      <m:ctrlPr>
                        <a:rPr i="1">
                          <a:latin typeface="Cambria Math" panose="02040503050406030204" pitchFamily="18" charset="0"/>
                        </a:rPr>
                      </m:ctrlPr>
                    </m:sSupPr>
                    <m:e>
                      <m:r>
                        <a:rPr>
                          <a:latin typeface="Cambria Math" panose="02040503050406030204" pitchFamily="18" charset="0"/>
                        </a:rPr>
                        <m:t>𝜋</m:t>
                      </m:r>
                    </m:e>
                    <m:sup>
                      <m:r>
                        <a:rPr>
                          <a:latin typeface="Cambria Math" panose="02040503050406030204" pitchFamily="18" charset="0"/>
                        </a:rPr>
                        <m:t>3</m:t>
                      </m:r>
                    </m:sup>
                  </m:sSup>
                  <m:r>
                    <a:rPr>
                      <a:latin typeface="Cambria Math" panose="02040503050406030204" pitchFamily="18" charset="0"/>
                    </a:rPr>
                    <m:t>⋅</m:t>
                  </m:r>
                  <m:sSup>
                    <m:sSupPr>
                      <m:ctrlPr>
                        <a:rPr i="1">
                          <a:latin typeface="Cambria Math" panose="02040503050406030204" pitchFamily="18" charset="0"/>
                        </a:rPr>
                      </m:ctrlPr>
                    </m:sSupPr>
                    <m:e>
                      <m:d>
                        <m:dPr>
                          <m:ctrlPr>
                            <a:rPr i="1">
                              <a:latin typeface="Cambria Math" panose="02040503050406030204" pitchFamily="18" charset="0"/>
                            </a:rPr>
                          </m:ctrlPr>
                        </m:dPr>
                        <m:e>
                          <m:r>
                            <a:rPr>
                              <a:latin typeface="Cambria Math" panose="02040503050406030204" pitchFamily="18" charset="0"/>
                            </a:rPr>
                            <m:t>1−</m:t>
                          </m:r>
                          <m:r>
                            <a:rPr>
                              <a:latin typeface="Cambria Math" panose="02040503050406030204" pitchFamily="18" charset="0"/>
                            </a:rPr>
                            <m:t>𝜋</m:t>
                          </m:r>
                        </m:e>
                      </m:d>
                    </m:e>
                    <m:sup>
                      <m:r>
                        <a:rPr>
                          <a:latin typeface="Cambria Math" panose="02040503050406030204" pitchFamily="18" charset="0"/>
                        </a:rPr>
                        <m:t>3</m:t>
                      </m:r>
                    </m:sup>
                  </m:sSup>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if </a:t>
            </a:r>
            <a14:m xmlns:a14="http://schemas.microsoft.com/office/drawing/2010/main">
              <m:oMath xmlns:m="http://schemas.openxmlformats.org/officeDocument/2006/math">
                <m:r>
                  <a:rPr>
                    <a:latin typeface="Cambria Math" panose="02040503050406030204" pitchFamily="18" charset="0"/>
                  </a:rPr>
                  <m:t>𝜋</m:t>
                </m:r>
                <m:r>
                  <a:rPr>
                    <a:latin typeface="Cambria Math" panose="02040503050406030204" pitchFamily="18" charset="0"/>
                  </a:rPr>
                  <m:t>∈</m:t>
                </m:r>
                <m:d>
                  <m:dPr>
                    <m:begChr m:val="["/>
                    <m:endChr m:val="]"/>
                    <m:ctrlPr>
                      <a:rPr i="1">
                        <a:latin typeface="Cambria Math" panose="02040503050406030204" pitchFamily="18" charset="0"/>
                      </a:rPr>
                    </m:ctrlPr>
                  </m:dPr>
                  <m:e>
                    <m:r>
                      <a:rPr>
                        <a:latin typeface="Cambria Math" panose="02040503050406030204" pitchFamily="18" charset="0"/>
                      </a:rPr>
                      <m:t>0,1</m:t>
                    </m:r>
                  </m:e>
                </m:d>
              </m:oMath>
            </a14:m>
            <a:r>
              <a:t> and </a:t>
            </a:r>
            <a14:m xmlns:a14="http://schemas.microsoft.com/office/drawing/2010/main">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𝜋</m:t>
                    </m:r>
                  </m:e>
                </m:d>
                <m:r>
                  <a:rPr>
                    <a:latin typeface="Cambria Math" panose="02040503050406030204" pitchFamily="18" charset="0"/>
                  </a:rPr>
                  <m:t>=0</m:t>
                </m:r>
              </m:oMath>
            </a14:m>
            <a:r>
              <a:t> otherwise.</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19</a:t>
            </a:fld>
            <a:endParaRPr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marL="0" lvl="0" indent="0">
              <a:buNone/>
            </a:pPr>
            <a:r>
              <a:t>Preliminaries</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normAutofit/>
          </a:bodyPr>
          <a:lstStyle/>
          <a:p>
            <a:pPr lvl="0"/>
            <a:r>
              <a:rPr sz="2000" dirty="0"/>
              <a:t>These notes were written in </a:t>
            </a:r>
            <a:r>
              <a:rPr sz="2000" dirty="0">
                <a:latin typeface="Courier"/>
              </a:rPr>
              <a:t>quarto</a:t>
            </a:r>
            <a:r>
              <a:rPr sz="2000" dirty="0"/>
              <a:t>.</a:t>
            </a:r>
          </a:p>
          <a:p>
            <a:pPr lvl="0"/>
            <a:r>
              <a:rPr sz="2000" dirty="0"/>
              <a:t>All examples / code in these notes is </a:t>
            </a:r>
            <a:r>
              <a:rPr sz="2000" dirty="0">
                <a:latin typeface="Courier"/>
              </a:rPr>
              <a:t>R</a:t>
            </a:r>
            <a:r>
              <a:rPr sz="2000" dirty="0"/>
              <a:t> and </a:t>
            </a:r>
            <a:r>
              <a:rPr sz="2000" dirty="0">
                <a:latin typeface="Courier"/>
              </a:rPr>
              <a:t>NIMBLE</a:t>
            </a:r>
            <a:r>
              <a:rPr sz="2000" dirty="0"/>
              <a:t> / </a:t>
            </a:r>
            <a:r>
              <a:rPr sz="2000" dirty="0">
                <a:latin typeface="Courier"/>
              </a:rPr>
              <a:t>BUGS</a:t>
            </a:r>
            <a:r>
              <a:rPr sz="2000" dirty="0"/>
              <a:t> for Bayesian model specification.</a:t>
            </a:r>
          </a:p>
          <a:p>
            <a:pPr lvl="0"/>
            <a:r>
              <a:rPr sz="2000" dirty="0"/>
              <a:t>GitHub repository - will contain all course materials by the end of the week.</a:t>
            </a:r>
          </a:p>
        </p:txBody>
      </p:sp>
      <p:pic>
        <p:nvPicPr>
          <p:cNvPr id="3" name="Picture 1" descr="images/qrCodeGithubRepo.png"/>
          <p:cNvPicPr>
            <a:picLocks noGrp="1" noChangeAspect="1"/>
          </p:cNvPicPr>
          <p:nvPr/>
        </p:nvPicPr>
        <p:blipFill>
          <a:blip r:embed="rId2"/>
          <a:stretch>
            <a:fillRect/>
          </a:stretch>
        </p:blipFill>
        <p:spPr bwMode="auto">
          <a:xfrm>
            <a:off x="6096000" y="977900"/>
            <a:ext cx="4356100" cy="4356100"/>
          </a:xfrm>
          <a:prstGeom prst="rect">
            <a:avLst/>
          </a:prstGeom>
          <a:noFill/>
          <a:ln w="9525">
            <a:noFill/>
            <a:headEnd/>
            <a:tailEnd/>
          </a:ln>
        </p:spPr>
      </p:pic>
      <p:sp>
        <p:nvSpPr>
          <p:cNvPr id="5" name="TextBox 3"/>
          <p:cNvSpPr txBox="1"/>
          <p:nvPr/>
        </p:nvSpPr>
        <p:spPr>
          <a:xfrm>
            <a:off x="5181600" y="5334000"/>
            <a:ext cx="6172200" cy="508000"/>
          </a:xfrm>
          <a:prstGeom prst="rect">
            <a:avLst/>
          </a:prstGeom>
          <a:noFill/>
        </p:spPr>
        <p:txBody>
          <a:bodyPr/>
          <a:lstStyle/>
          <a:p>
            <a:pPr marL="0" lvl="0" indent="0" algn="ctr">
              <a:buNone/>
            </a:pPr>
            <a:r>
              <a:t>https://github.com/gitMarcH/UNIMA_STA623_2025</a:t>
            </a:r>
          </a:p>
        </p:txBody>
      </p:sp>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2</a:t>
            </a:fld>
            <a:endParaRPr lang="en-GB"/>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Example (cont’d)</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Suppose the coin is flipped </a:t>
            </a:r>
            <a14:m xmlns:a14="http://schemas.microsoft.com/office/drawing/2010/main">
              <m:oMath xmlns:m="http://schemas.openxmlformats.org/officeDocument/2006/math">
                <m:r>
                  <a:rPr>
                    <a:latin typeface="Cambria Math" panose="02040503050406030204" pitchFamily="18" charset="0"/>
                  </a:rPr>
                  <m:t>𝑛</m:t>
                </m:r>
              </m:oMath>
            </a14:m>
            <a:r>
              <a:t> times and we observe </a:t>
            </a:r>
            <a14:m xmlns:a14="http://schemas.microsoft.com/office/drawing/2010/main">
              <m:oMath xmlns:m="http://schemas.openxmlformats.org/officeDocument/2006/math">
                <m:r>
                  <a:rPr>
                    <a:latin typeface="Cambria Math" panose="02040503050406030204" pitchFamily="18" charset="0"/>
                  </a:rPr>
                  <m:t>𝑘</m:t>
                </m:r>
              </m:oMath>
            </a14:m>
            <a:r>
              <a:t> heads.</a:t>
            </a:r>
          </a:p>
          <a:p>
            <a:pPr marL="0" lvl="0" indent="0">
              <a:buNone/>
            </a:pPr>
            <a:r>
              <a:t>The likelihood of observing these data, given </a:t>
            </a:r>
            <a14:m xmlns:a14="http://schemas.microsoft.com/office/drawing/2010/main">
              <m:oMath xmlns:m="http://schemas.openxmlformats.org/officeDocument/2006/math">
                <m:r>
                  <a:rPr>
                    <a:latin typeface="Cambria Math" panose="02040503050406030204" pitchFamily="18" charset="0"/>
                  </a:rPr>
                  <m:t>𝜋</m:t>
                </m:r>
              </m:oMath>
            </a14:m>
            <a:r>
              <a:t>, is is obtained from the binomial distribution</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Recall </a:t>
            </a:r>
            <a14:m xmlns:a14="http://schemas.microsoft.com/office/drawing/2010/main">
              <m:oMath xmlns:m="http://schemas.openxmlformats.org/officeDocument/2006/math">
                <m:r>
                  <a:rPr>
                    <a:latin typeface="Cambria Math" panose="02040503050406030204" pitchFamily="18" charset="0"/>
                  </a:rPr>
                  <m:t>𝑌</m:t>
                </m:r>
                <m:r>
                  <a:rPr>
                    <a:latin typeface="Cambria Math" panose="02040503050406030204" pitchFamily="18" charset="0"/>
                  </a:rPr>
                  <m:t>∼</m:t>
                </m:r>
                <m:r>
                  <m:rPr>
                    <m:nor/>
                  </m:rPr>
                  <a:rPr/>
                  <m:t>Bin</m:t>
                </m:r>
                <m:d>
                  <m:dPr>
                    <m:ctrlPr>
                      <a:rPr i="1">
                        <a:latin typeface="Cambria Math" panose="02040503050406030204" pitchFamily="18" charset="0"/>
                      </a:rPr>
                    </m:ctrlPr>
                  </m:dPr>
                  <m:e>
                    <m:r>
                      <a:rPr>
                        <a:latin typeface="Cambria Math" panose="02040503050406030204" pitchFamily="18" charset="0"/>
                      </a:rPr>
                      <m:t>𝑛</m:t>
                    </m:r>
                    <m:r>
                      <a:rPr>
                        <a:latin typeface="Cambria Math" panose="02040503050406030204" pitchFamily="18" charset="0"/>
                      </a:rPr>
                      <m:t>,</m:t>
                    </m:r>
                    <m:r>
                      <a:rPr>
                        <a:latin typeface="Cambria Math" panose="02040503050406030204" pitchFamily="18" charset="0"/>
                      </a:rPr>
                      <m:t>𝜋</m:t>
                    </m:r>
                  </m:e>
                </m:d>
              </m:oMath>
            </a14:m>
            <a:r>
              <a:t> for parameters </a:t>
            </a:r>
            <a14:m xmlns:a14="http://schemas.microsoft.com/office/drawing/2010/main">
              <m:oMath xmlns:m="http://schemas.openxmlformats.org/officeDocument/2006/math">
                <m:r>
                  <a:rPr>
                    <a:latin typeface="Cambria Math" panose="02040503050406030204" pitchFamily="18" charset="0"/>
                  </a:rPr>
                  <m:t>𝑛</m:t>
                </m:r>
                <m:r>
                  <a:rPr>
                    <a:latin typeface="Cambria Math" panose="02040503050406030204" pitchFamily="18" charset="0"/>
                  </a:rPr>
                  <m:t>∈{0,1,2,…}</m:t>
                </m:r>
              </m:oMath>
            </a14:m>
            <a:r>
              <a:t> and </a:t>
            </a:r>
            <a14:m xmlns:a14="http://schemas.microsoft.com/office/drawing/2010/main">
              <m:oMath xmlns:m="http://schemas.openxmlformats.org/officeDocument/2006/math">
                <m:r>
                  <a:rPr>
                    <a:latin typeface="Cambria Math" panose="02040503050406030204" pitchFamily="18" charset="0"/>
                  </a:rPr>
                  <m:t>𝜋</m:t>
                </m:r>
                <m:r>
                  <a:rPr>
                    <a:latin typeface="Cambria Math" panose="02040503050406030204" pitchFamily="18" charset="0"/>
                  </a:rPr>
                  <m:t>∈</m:t>
                </m:r>
                <m:d>
                  <m:dPr>
                    <m:begChr m:val="["/>
                    <m:endChr m:val="]"/>
                    <m:ctrlPr>
                      <a:rPr i="1">
                        <a:latin typeface="Cambria Math" panose="02040503050406030204" pitchFamily="18" charset="0"/>
                      </a:rPr>
                    </m:ctrlPr>
                  </m:dPr>
                  <m:e>
                    <m:r>
                      <a:rPr>
                        <a:latin typeface="Cambria Math" panose="02040503050406030204" pitchFamily="18" charset="0"/>
                      </a:rPr>
                      <m:t>0,1</m:t>
                    </m:r>
                  </m:e>
                </m:d>
              </m:oMath>
            </a14:m>
            <a:r>
              <a:t> if</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𝑌</m:t>
                      </m:r>
                      <m:r>
                        <a:rPr>
                          <a:latin typeface="Cambria Math" panose="02040503050406030204" pitchFamily="18" charset="0"/>
                        </a:rPr>
                        <m:t>=</m:t>
                      </m:r>
                      <m:r>
                        <a:rPr>
                          <a:latin typeface="Cambria Math" panose="02040503050406030204" pitchFamily="18" charset="0"/>
                        </a:rPr>
                        <m:t>𝑘</m:t>
                      </m:r>
                      <m:r>
                        <a:rPr>
                          <a:latin typeface="Cambria Math" panose="02040503050406030204" pitchFamily="18" charset="0"/>
                        </a:rPr>
                        <m:t>|</m:t>
                      </m:r>
                      <m:r>
                        <a:rPr>
                          <a:latin typeface="Cambria Math" panose="02040503050406030204" pitchFamily="18" charset="0"/>
                        </a:rPr>
                        <m:t>𝜋</m:t>
                      </m:r>
                    </m:e>
                  </m:d>
                  <m:r>
                    <a:rPr>
                      <a:latin typeface="Cambria Math" panose="02040503050406030204" pitchFamily="18" charset="0"/>
                    </a:rPr>
                    <m:t>=</m:t>
                  </m:r>
                  <m:d>
                    <m:dPr>
                      <m:begChr m:val="{"/>
                      <m:endChr m:val=""/>
                      <m:ctrlPr>
                        <a:rPr i="1">
                          <a:latin typeface="Cambria Math" panose="02040503050406030204" pitchFamily="18" charset="0"/>
                        </a:rPr>
                      </m:ctrlPr>
                    </m:dPr>
                    <m:e>
                      <m:m>
                        <m:mPr>
                          <m:plcHide m:val="on"/>
                          <m:mcs>
                            <m:mc>
                              <m:mcPr>
                                <m:count m:val="2"/>
                                <m:mcJc m:val="center"/>
                              </m:mcPr>
                            </m:mc>
                          </m:mcs>
                          <m:ctrlPr>
                            <a:rPr i="1">
                              <a:latin typeface="Cambria Math" panose="02040503050406030204" pitchFamily="18" charset="0"/>
                            </a:rPr>
                          </m:ctrlPr>
                        </m:mPr>
                        <m:mr>
                          <m:e>
                            <m:d>
                              <m:dPr>
                                <m:ctrlPr>
                                  <a:rPr i="1">
                                    <a:latin typeface="Cambria Math" panose="02040503050406030204" pitchFamily="18" charset="0"/>
                                  </a:rPr>
                                </m:ctrlPr>
                              </m:dPr>
                              <m:e>
                                <m:f>
                                  <m:fPr>
                                    <m:type m:val="noBar"/>
                                    <m:ctrlPr>
                                      <a:rPr i="1">
                                        <a:latin typeface="Cambria Math" panose="02040503050406030204" pitchFamily="18" charset="0"/>
                                      </a:rPr>
                                    </m:ctrlPr>
                                  </m:fPr>
                                  <m:num>
                                    <m:r>
                                      <a:rPr>
                                        <a:latin typeface="Cambria Math" panose="02040503050406030204" pitchFamily="18" charset="0"/>
                                      </a:rPr>
                                      <m:t>𝑛</m:t>
                                    </m:r>
                                  </m:num>
                                  <m:den>
                                    <m:r>
                                      <a:rPr>
                                        <a:latin typeface="Cambria Math" panose="02040503050406030204" pitchFamily="18" charset="0"/>
                                      </a:rPr>
                                      <m:t>𝑘</m:t>
                                    </m:r>
                                  </m:den>
                                </m:f>
                              </m:e>
                            </m:d>
                            <m:sSup>
                              <m:sSupPr>
                                <m:ctrlPr>
                                  <a:rPr i="1">
                                    <a:latin typeface="Cambria Math" panose="02040503050406030204" pitchFamily="18" charset="0"/>
                                  </a:rPr>
                                </m:ctrlPr>
                              </m:sSupPr>
                              <m:e>
                                <m:r>
                                  <a:rPr>
                                    <a:latin typeface="Cambria Math" panose="02040503050406030204" pitchFamily="18" charset="0"/>
                                  </a:rPr>
                                  <m:t>𝜋</m:t>
                                </m:r>
                              </m:e>
                              <m:sup>
                                <m:r>
                                  <a:rPr>
                                    <a:latin typeface="Cambria Math" panose="02040503050406030204" pitchFamily="18" charset="0"/>
                                  </a:rPr>
                                  <m:t>𝑘</m:t>
                                </m:r>
                              </m:sup>
                            </m:sSup>
                            <m:sSup>
                              <m:sSupPr>
                                <m:ctrlPr>
                                  <a:rPr i="1">
                                    <a:latin typeface="Cambria Math" panose="02040503050406030204" pitchFamily="18" charset="0"/>
                                  </a:rPr>
                                </m:ctrlPr>
                              </m:sSupPr>
                              <m:e>
                                <m:d>
                                  <m:dPr>
                                    <m:ctrlPr>
                                      <a:rPr i="1">
                                        <a:latin typeface="Cambria Math" panose="02040503050406030204" pitchFamily="18" charset="0"/>
                                      </a:rPr>
                                    </m:ctrlPr>
                                  </m:dPr>
                                  <m:e>
                                    <m:r>
                                      <a:rPr>
                                        <a:latin typeface="Cambria Math" panose="02040503050406030204" pitchFamily="18" charset="0"/>
                                      </a:rPr>
                                      <m:t>1−</m:t>
                                    </m:r>
                                    <m:r>
                                      <a:rPr>
                                        <a:latin typeface="Cambria Math" panose="02040503050406030204" pitchFamily="18" charset="0"/>
                                      </a:rPr>
                                      <m:t>𝜋</m:t>
                                    </m:r>
                                  </m:e>
                                </m:d>
                              </m:e>
                              <m:sup>
                                <m:r>
                                  <a:rPr>
                                    <a:latin typeface="Cambria Math" panose="02040503050406030204" pitchFamily="18" charset="0"/>
                                  </a:rPr>
                                  <m:t>𝑛</m:t>
                                </m:r>
                                <m:r>
                                  <a:rPr>
                                    <a:latin typeface="Cambria Math" panose="02040503050406030204" pitchFamily="18" charset="0"/>
                                  </a:rPr>
                                  <m:t>−</m:t>
                                </m:r>
                                <m:r>
                                  <a:rPr>
                                    <a:latin typeface="Cambria Math" panose="02040503050406030204" pitchFamily="18" charset="0"/>
                                  </a:rPr>
                                  <m:t>𝑘</m:t>
                                </m:r>
                              </m:sup>
                            </m:sSup>
                            <m:r>
                              <a:rPr>
                                <a:latin typeface="Cambria Math" panose="02040503050406030204" pitchFamily="18" charset="0"/>
                              </a:rPr>
                              <m:t> </m:t>
                            </m:r>
                          </m:e>
                          <m:e>
                            <m:r>
                              <m:rPr>
                                <m:nor/>
                              </m:rPr>
                              <a:rPr/>
                              <m:t>if</m:t>
                            </m:r>
                            <m:r>
                              <m:rPr>
                                <m:nor/>
                              </m:rPr>
                              <a:rPr/>
                              <m:t> </m:t>
                            </m:r>
                            <m:r>
                              <a:rPr>
                                <a:latin typeface="Cambria Math" panose="02040503050406030204" pitchFamily="18" charset="0"/>
                              </a:rPr>
                              <m:t>𝑘</m:t>
                            </m:r>
                            <m:r>
                              <a:rPr>
                                <a:latin typeface="Cambria Math" panose="02040503050406030204" pitchFamily="18" charset="0"/>
                              </a:rPr>
                              <m:t>∈{0,1…,</m:t>
                            </m:r>
                            <m:r>
                              <a:rPr>
                                <a:latin typeface="Cambria Math" panose="02040503050406030204" pitchFamily="18" charset="0"/>
                              </a:rPr>
                              <m:t>𝑛</m:t>
                            </m:r>
                            <m:r>
                              <a:rPr>
                                <a:latin typeface="Cambria Math" panose="02040503050406030204" pitchFamily="18" charset="0"/>
                              </a:rPr>
                              <m:t>}</m:t>
                            </m:r>
                          </m:e>
                        </m:mr>
                        <m:mr>
                          <m:e>
                            <m:r>
                              <a:rPr>
                                <a:latin typeface="Cambria Math" panose="02040503050406030204" pitchFamily="18" charset="0"/>
                              </a:rPr>
                              <m:t>0</m:t>
                            </m:r>
                          </m:e>
                          <m:e>
                            <m:r>
                              <m:rPr>
                                <m:nor/>
                              </m:rPr>
                              <a:rPr/>
                              <m:t>otherwise</m:t>
                            </m:r>
                          </m:e>
                        </m:mr>
                      </m:m>
                    </m:e>
                  </m:d>
                </m:oMath>
              </m:oMathPara>
            </a14:m>
            <a:endParaRPr/>
          </a:p>
          <a:p>
            <a:pPr marL="0" lvl="0" indent="0">
              <a:buNone/>
            </a:pPr>
            <a:r>
              <a:t>And</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𝐸</m:t>
                  </m:r>
                  <m:d>
                    <m:dPr>
                      <m:begChr m:val="["/>
                      <m:endChr m:val="]"/>
                      <m:ctrlPr>
                        <a:rPr i="1">
                          <a:latin typeface="Cambria Math" panose="02040503050406030204" pitchFamily="18" charset="0"/>
                        </a:rPr>
                      </m:ctrlPr>
                    </m:dPr>
                    <m:e>
                      <m:r>
                        <a:rPr>
                          <a:latin typeface="Cambria Math" panose="02040503050406030204" pitchFamily="18" charset="0"/>
                        </a:rPr>
                        <m:t>𝑌</m:t>
                      </m:r>
                      <m:r>
                        <a:rPr>
                          <a:latin typeface="Cambria Math" panose="02040503050406030204" pitchFamily="18" charset="0"/>
                        </a:rPr>
                        <m:t>|</m:t>
                      </m:r>
                      <m:r>
                        <a:rPr>
                          <a:latin typeface="Cambria Math" panose="02040503050406030204" pitchFamily="18" charset="0"/>
                        </a:rPr>
                        <m:t>𝜋</m:t>
                      </m:r>
                    </m:e>
                  </m:d>
                  <m:r>
                    <a:rPr>
                      <a:latin typeface="Cambria Math" panose="02040503050406030204" pitchFamily="18" charset="0"/>
                    </a:rPr>
                    <m:t>=</m:t>
                  </m:r>
                  <m:r>
                    <a:rPr>
                      <a:latin typeface="Cambria Math" panose="02040503050406030204" pitchFamily="18" charset="0"/>
                    </a:rPr>
                    <m:t>𝑛</m:t>
                  </m:r>
                  <m:r>
                    <a:rPr>
                      <a:latin typeface="Cambria Math" panose="02040503050406030204" pitchFamily="18" charset="0"/>
                    </a:rPr>
                    <m:t>𝜋</m:t>
                  </m:r>
                  <m:r>
                    <a:rPr>
                      <a:latin typeface="Cambria Math" panose="02040503050406030204" pitchFamily="18" charset="0"/>
                    </a:rPr>
                    <m:t>, </m:t>
                  </m:r>
                  <m:r>
                    <a:rPr>
                      <a:latin typeface="Cambria Math" panose="02040503050406030204" pitchFamily="18" charset="0"/>
                    </a:rPr>
                    <m:t>𝑉𝑎𝑟</m:t>
                  </m:r>
                  <m:d>
                    <m:dPr>
                      <m:ctrlPr>
                        <a:rPr i="1">
                          <a:latin typeface="Cambria Math" panose="02040503050406030204" pitchFamily="18" charset="0"/>
                        </a:rPr>
                      </m:ctrlPr>
                    </m:dPr>
                    <m:e>
                      <m:r>
                        <a:rPr>
                          <a:latin typeface="Cambria Math" panose="02040503050406030204" pitchFamily="18" charset="0"/>
                        </a:rPr>
                        <m:t>𝑌</m:t>
                      </m:r>
                      <m:r>
                        <a:rPr>
                          <a:latin typeface="Cambria Math" panose="02040503050406030204" pitchFamily="18" charset="0"/>
                        </a:rPr>
                        <m:t>|</m:t>
                      </m:r>
                      <m:r>
                        <a:rPr>
                          <a:latin typeface="Cambria Math" panose="02040503050406030204" pitchFamily="18" charset="0"/>
                        </a:rPr>
                        <m:t>𝜋</m:t>
                      </m:r>
                    </m:e>
                  </m:d>
                  <m:r>
                    <a:rPr>
                      <a:latin typeface="Cambria Math" panose="02040503050406030204" pitchFamily="18" charset="0"/>
                    </a:rPr>
                    <m:t>=</m:t>
                  </m:r>
                  <m:r>
                    <a:rPr>
                      <a:latin typeface="Cambria Math" panose="02040503050406030204" pitchFamily="18" charset="0"/>
                    </a:rPr>
                    <m:t>𝑛</m:t>
                  </m:r>
                  <m:r>
                    <a:rPr>
                      <a:latin typeface="Cambria Math" panose="02040503050406030204" pitchFamily="18" charset="0"/>
                    </a:rPr>
                    <m:t>𝜋</m:t>
                  </m:r>
                  <m:d>
                    <m:dPr>
                      <m:ctrlPr>
                        <a:rPr i="1">
                          <a:latin typeface="Cambria Math" panose="02040503050406030204" pitchFamily="18" charset="0"/>
                        </a:rPr>
                      </m:ctrlPr>
                    </m:dPr>
                    <m:e>
                      <m:r>
                        <a:rPr>
                          <a:latin typeface="Cambria Math" panose="02040503050406030204" pitchFamily="18" charset="0"/>
                        </a:rPr>
                        <m:t>1−</m:t>
                      </m:r>
                      <m:r>
                        <a:rPr>
                          <a:latin typeface="Cambria Math" panose="02040503050406030204" pitchFamily="18" charset="0"/>
                        </a:rPr>
                        <m:t>𝜋</m:t>
                      </m:r>
                    </m:e>
                  </m:d>
                  <m:r>
                    <a:rPr>
                      <a:latin typeface="Cambria Math" panose="02040503050406030204" pitchFamily="18" charset="0"/>
                    </a:rPr>
                    <m:t>, </m:t>
                  </m:r>
                  <m:r>
                    <m:rPr>
                      <m:nor/>
                    </m:rPr>
                    <a:rPr/>
                    <m:t>mode</m:t>
                  </m:r>
                  <m:d>
                    <m:dPr>
                      <m:ctrlPr>
                        <a:rPr i="1">
                          <a:latin typeface="Cambria Math" panose="02040503050406030204" pitchFamily="18" charset="0"/>
                        </a:rPr>
                      </m:ctrlPr>
                    </m:dPr>
                    <m:e>
                      <m:r>
                        <a:rPr>
                          <a:latin typeface="Cambria Math" panose="02040503050406030204" pitchFamily="18" charset="0"/>
                        </a:rPr>
                        <m:t>𝑌</m:t>
                      </m:r>
                      <m:r>
                        <a:rPr>
                          <a:latin typeface="Cambria Math" panose="02040503050406030204" pitchFamily="18" charset="0"/>
                        </a:rPr>
                        <m:t>|</m:t>
                      </m:r>
                      <m:r>
                        <a:rPr>
                          <a:latin typeface="Cambria Math" panose="02040503050406030204" pitchFamily="18" charset="0"/>
                        </a:rPr>
                        <m:t>𝜋</m:t>
                      </m:r>
                    </m:e>
                  </m:d>
                  <m:r>
                    <a:rPr>
                      <a:latin typeface="Cambria Math" panose="02040503050406030204" pitchFamily="18" charset="0"/>
                    </a:rPr>
                    <m:t>=⌊</m:t>
                  </m:r>
                  <m:d>
                    <m:dPr>
                      <m:ctrlPr>
                        <a:rPr i="1">
                          <a:latin typeface="Cambria Math" panose="02040503050406030204" pitchFamily="18" charset="0"/>
                        </a:rPr>
                      </m:ctrlPr>
                    </m:dPr>
                    <m:e>
                      <m:r>
                        <a:rPr>
                          <a:latin typeface="Cambria Math" panose="02040503050406030204" pitchFamily="18" charset="0"/>
                        </a:rPr>
                        <m:t>𝑛</m:t>
                      </m:r>
                      <m:r>
                        <a:rPr>
                          <a:latin typeface="Cambria Math" panose="02040503050406030204" pitchFamily="18" charset="0"/>
                        </a:rPr>
                        <m:t>+1</m:t>
                      </m:r>
                    </m:e>
                  </m:d>
                  <m:r>
                    <a:rPr>
                      <a:latin typeface="Cambria Math" panose="02040503050406030204" pitchFamily="18" charset="0"/>
                    </a:rPr>
                    <m:t>𝑝</m:t>
                  </m:r>
                  <m:r>
                    <a:rPr>
                      <a:latin typeface="Cambria Math" panose="02040503050406030204" pitchFamily="18" charset="0"/>
                    </a:rPr>
                    <m:t>⌋</m:t>
                  </m:r>
                </m:oMath>
              </m:oMathPara>
            </a14:m>
            <a:endParaRP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20</a:t>
            </a:fld>
            <a:endParaRPr lang="en-GB"/>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Example (cont’d)</a:t>
            </a:r>
          </a:p>
        </p:txBody>
      </p:sp>
      <p:pic>
        <p:nvPicPr>
          <p:cNvPr id="3" name="Picture 1" descr="Chanco_STA623_BDA_2025_Henrion_Session2_files/figure-pptx/unnamed-chunk-2-1.png"/>
          <p:cNvPicPr>
            <a:picLocks noGrp="1" noChangeAspect="1"/>
          </p:cNvPicPr>
          <p:nvPr/>
        </p:nvPicPr>
        <p:blipFill>
          <a:blip r:embed="rId2"/>
          <a:stretch>
            <a:fillRect/>
          </a:stretch>
        </p:blipFill>
        <p:spPr bwMode="auto">
          <a:xfrm>
            <a:off x="1955800" y="1816100"/>
            <a:ext cx="8280400" cy="4660900"/>
          </a:xfrm>
          <a:prstGeom prst="rect">
            <a:avLst/>
          </a:prstGeom>
          <a:noFill/>
          <a:ln w="9525">
            <a:noFill/>
            <a:headEnd/>
            <a:tailEnd/>
          </a:ln>
        </p:spPr>
      </p:pic>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21</a:t>
            </a:fld>
            <a:endParaRPr lang="en-GB"/>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Example (cont’d)</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Suppose </a:t>
            </a:r>
            <a14:m xmlns:a14="http://schemas.microsoft.com/office/drawing/2010/main">
              <m:oMath xmlns:m="http://schemas.openxmlformats.org/officeDocument/2006/math">
                <m:r>
                  <a:rPr>
                    <a:latin typeface="Cambria Math" panose="02040503050406030204" pitchFamily="18" charset="0"/>
                  </a:rPr>
                  <m:t>𝑛</m:t>
                </m:r>
                <m:r>
                  <a:rPr>
                    <a:latin typeface="Cambria Math" panose="02040503050406030204" pitchFamily="18" charset="0"/>
                  </a:rPr>
                  <m:t>=6</m:t>
                </m:r>
              </m:oMath>
            </a14:m>
            <a:r>
              <a:t>, </a:t>
            </a:r>
            <a14:m xmlns:a14="http://schemas.microsoft.com/office/drawing/2010/main">
              <m:oMath xmlns:m="http://schemas.openxmlformats.org/officeDocument/2006/math">
                <m:r>
                  <a:rPr>
                    <a:latin typeface="Cambria Math" panose="02040503050406030204" pitchFamily="18" charset="0"/>
                  </a:rPr>
                  <m:t>𝑘</m:t>
                </m:r>
                <m:r>
                  <a:rPr>
                    <a:latin typeface="Cambria Math" panose="02040503050406030204" pitchFamily="18" charset="0"/>
                  </a:rPr>
                  <m:t>=2</m:t>
                </m:r>
              </m:oMath>
            </a14:m>
            <a:r>
              <a:t>, then the likelihood becomes</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𝑘</m:t>
                      </m:r>
                      <m:r>
                        <a:rPr>
                          <a:latin typeface="Cambria Math" panose="02040503050406030204" pitchFamily="18" charset="0"/>
                        </a:rPr>
                        <m:t>=2|</m:t>
                      </m:r>
                      <m:r>
                        <a:rPr>
                          <a:latin typeface="Cambria Math" panose="02040503050406030204" pitchFamily="18" charset="0"/>
                        </a:rPr>
                        <m:t>𝜋</m:t>
                      </m:r>
                    </m:e>
                  </m:d>
                  <m:r>
                    <a:rPr>
                      <a:latin typeface="Cambria Math" panose="02040503050406030204" pitchFamily="18" charset="0"/>
                    </a:rPr>
                    <m:t>=</m:t>
                  </m:r>
                  <m:d>
                    <m:dPr>
                      <m:ctrlPr>
                        <a:rPr i="1">
                          <a:latin typeface="Cambria Math" panose="02040503050406030204" pitchFamily="18" charset="0"/>
                        </a:rPr>
                      </m:ctrlPr>
                    </m:dPr>
                    <m:e>
                      <m:f>
                        <m:fPr>
                          <m:type m:val="noBar"/>
                          <m:ctrlPr>
                            <a:rPr i="1">
                              <a:latin typeface="Cambria Math" panose="02040503050406030204" pitchFamily="18" charset="0"/>
                            </a:rPr>
                          </m:ctrlPr>
                        </m:fPr>
                        <m:num>
                          <m:r>
                            <a:rPr>
                              <a:latin typeface="Cambria Math" panose="02040503050406030204" pitchFamily="18" charset="0"/>
                            </a:rPr>
                            <m:t>6</m:t>
                          </m:r>
                        </m:num>
                        <m:den>
                          <m:r>
                            <a:rPr>
                              <a:latin typeface="Cambria Math" panose="02040503050406030204" pitchFamily="18" charset="0"/>
                            </a:rPr>
                            <m:t>2</m:t>
                          </m:r>
                        </m:den>
                      </m:f>
                    </m:e>
                  </m:d>
                  <m:sSup>
                    <m:sSupPr>
                      <m:ctrlPr>
                        <a:rPr i="1">
                          <a:latin typeface="Cambria Math" panose="02040503050406030204" pitchFamily="18" charset="0"/>
                        </a:rPr>
                      </m:ctrlPr>
                    </m:sSupPr>
                    <m:e>
                      <m:r>
                        <a:rPr>
                          <a:latin typeface="Cambria Math" panose="02040503050406030204" pitchFamily="18" charset="0"/>
                        </a:rPr>
                        <m:t>𝜋</m:t>
                      </m:r>
                    </m:e>
                    <m:sup>
                      <m:r>
                        <a:rPr>
                          <a:latin typeface="Cambria Math" panose="02040503050406030204" pitchFamily="18" charset="0"/>
                        </a:rPr>
                        <m:t>2</m:t>
                      </m:r>
                    </m:sup>
                  </m:sSup>
                  <m:sSup>
                    <m:sSupPr>
                      <m:ctrlPr>
                        <a:rPr i="1">
                          <a:latin typeface="Cambria Math" panose="02040503050406030204" pitchFamily="18" charset="0"/>
                        </a:rPr>
                      </m:ctrlPr>
                    </m:sSupPr>
                    <m:e>
                      <m:d>
                        <m:dPr>
                          <m:ctrlPr>
                            <a:rPr i="1">
                              <a:latin typeface="Cambria Math" panose="02040503050406030204" pitchFamily="18" charset="0"/>
                            </a:rPr>
                          </m:ctrlPr>
                        </m:dPr>
                        <m:e>
                          <m:r>
                            <a:rPr>
                              <a:latin typeface="Cambria Math" panose="02040503050406030204" pitchFamily="18" charset="0"/>
                            </a:rPr>
                            <m:t>1−</m:t>
                          </m:r>
                          <m:r>
                            <a:rPr>
                              <a:latin typeface="Cambria Math" panose="02040503050406030204" pitchFamily="18" charset="0"/>
                            </a:rPr>
                            <m:t>𝜋</m:t>
                          </m:r>
                        </m:e>
                      </m:d>
                    </m:e>
                    <m:sup>
                      <m:r>
                        <a:rPr>
                          <a:latin typeface="Cambria Math" panose="02040503050406030204" pitchFamily="18" charset="0"/>
                        </a:rPr>
                        <m:t>4</m:t>
                      </m:r>
                    </m:sup>
                  </m:sSup>
                </m:oMath>
              </m:oMathPara>
            </a14:m>
            <a:endParaRP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22</a:t>
            </a:fld>
            <a:endParaRPr lang="en-GB"/>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Example (cont’d)</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Given the prior distribution</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𝜋</m:t>
                      </m:r>
                    </m:e>
                  </m:d>
                  <m:r>
                    <a:rPr>
                      <a:latin typeface="Cambria Math" panose="02040503050406030204" pitchFamily="18" charset="0"/>
                    </a:rPr>
                    <m:t>=140⋅</m:t>
                  </m:r>
                  <m:sSup>
                    <m:sSupPr>
                      <m:ctrlPr>
                        <a:rPr i="1">
                          <a:latin typeface="Cambria Math" panose="02040503050406030204" pitchFamily="18" charset="0"/>
                        </a:rPr>
                      </m:ctrlPr>
                    </m:sSupPr>
                    <m:e>
                      <m:r>
                        <a:rPr>
                          <a:latin typeface="Cambria Math" panose="02040503050406030204" pitchFamily="18" charset="0"/>
                        </a:rPr>
                        <m:t>𝜋</m:t>
                      </m:r>
                    </m:e>
                    <m:sup>
                      <m:r>
                        <a:rPr>
                          <a:latin typeface="Cambria Math" panose="02040503050406030204" pitchFamily="18" charset="0"/>
                        </a:rPr>
                        <m:t>3</m:t>
                      </m:r>
                    </m:sup>
                  </m:sSup>
                  <m:r>
                    <a:rPr>
                      <a:latin typeface="Cambria Math" panose="02040503050406030204" pitchFamily="18" charset="0"/>
                    </a:rPr>
                    <m:t>⋅</m:t>
                  </m:r>
                  <m:sSup>
                    <m:sSupPr>
                      <m:ctrlPr>
                        <a:rPr i="1">
                          <a:latin typeface="Cambria Math" panose="02040503050406030204" pitchFamily="18" charset="0"/>
                        </a:rPr>
                      </m:ctrlPr>
                    </m:sSupPr>
                    <m:e>
                      <m:d>
                        <m:dPr>
                          <m:ctrlPr>
                            <a:rPr i="1">
                              <a:latin typeface="Cambria Math" panose="02040503050406030204" pitchFamily="18" charset="0"/>
                            </a:rPr>
                          </m:ctrlPr>
                        </m:dPr>
                        <m:e>
                          <m:r>
                            <a:rPr>
                              <a:latin typeface="Cambria Math" panose="02040503050406030204" pitchFamily="18" charset="0"/>
                            </a:rPr>
                            <m:t>1−</m:t>
                          </m:r>
                          <m:r>
                            <a:rPr>
                              <a:latin typeface="Cambria Math" panose="02040503050406030204" pitchFamily="18" charset="0"/>
                            </a:rPr>
                            <m:t>𝜋</m:t>
                          </m:r>
                        </m:e>
                      </m:d>
                    </m:e>
                    <m:sup>
                      <m:r>
                        <a:rPr>
                          <a:latin typeface="Cambria Math" panose="02040503050406030204" pitchFamily="18" charset="0"/>
                        </a:rPr>
                        <m:t>3</m:t>
                      </m:r>
                    </m:sup>
                  </m:sSup>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and the likelihood</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𝑘</m:t>
                      </m:r>
                      <m:r>
                        <a:rPr>
                          <a:latin typeface="Cambria Math" panose="02040503050406030204" pitchFamily="18" charset="0"/>
                        </a:rPr>
                        <m:t>=2|</m:t>
                      </m:r>
                      <m:r>
                        <a:rPr>
                          <a:latin typeface="Cambria Math" panose="02040503050406030204" pitchFamily="18" charset="0"/>
                        </a:rPr>
                        <m:t>𝜋</m:t>
                      </m:r>
                    </m:e>
                  </m:d>
                  <m:r>
                    <a:rPr>
                      <a:latin typeface="Cambria Math" panose="02040503050406030204" pitchFamily="18" charset="0"/>
                    </a:rPr>
                    <m:t>=</m:t>
                  </m:r>
                  <m:d>
                    <m:dPr>
                      <m:ctrlPr>
                        <a:rPr i="1">
                          <a:latin typeface="Cambria Math" panose="02040503050406030204" pitchFamily="18" charset="0"/>
                        </a:rPr>
                      </m:ctrlPr>
                    </m:dPr>
                    <m:e>
                      <m:f>
                        <m:fPr>
                          <m:type m:val="noBar"/>
                          <m:ctrlPr>
                            <a:rPr i="1">
                              <a:latin typeface="Cambria Math" panose="02040503050406030204" pitchFamily="18" charset="0"/>
                            </a:rPr>
                          </m:ctrlPr>
                        </m:fPr>
                        <m:num>
                          <m:r>
                            <a:rPr>
                              <a:latin typeface="Cambria Math" panose="02040503050406030204" pitchFamily="18" charset="0"/>
                            </a:rPr>
                            <m:t>6</m:t>
                          </m:r>
                        </m:num>
                        <m:den>
                          <m:r>
                            <a:rPr>
                              <a:latin typeface="Cambria Math" panose="02040503050406030204" pitchFamily="18" charset="0"/>
                            </a:rPr>
                            <m:t>2</m:t>
                          </m:r>
                        </m:den>
                      </m:f>
                    </m:e>
                  </m:d>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𝜋</m:t>
                      </m:r>
                    </m:e>
                    <m:sup>
                      <m:r>
                        <a:rPr>
                          <a:latin typeface="Cambria Math" panose="02040503050406030204" pitchFamily="18" charset="0"/>
                        </a:rPr>
                        <m:t>2</m:t>
                      </m:r>
                    </m:sup>
                  </m:sSup>
                  <m:r>
                    <a:rPr>
                      <a:latin typeface="Cambria Math" panose="02040503050406030204" pitchFamily="18" charset="0"/>
                    </a:rPr>
                    <m:t>⋅</m:t>
                  </m:r>
                  <m:sSup>
                    <m:sSupPr>
                      <m:ctrlPr>
                        <a:rPr i="1">
                          <a:latin typeface="Cambria Math" panose="02040503050406030204" pitchFamily="18" charset="0"/>
                        </a:rPr>
                      </m:ctrlPr>
                    </m:sSupPr>
                    <m:e>
                      <m:d>
                        <m:dPr>
                          <m:ctrlPr>
                            <a:rPr i="1">
                              <a:latin typeface="Cambria Math" panose="02040503050406030204" pitchFamily="18" charset="0"/>
                            </a:rPr>
                          </m:ctrlPr>
                        </m:dPr>
                        <m:e>
                          <m:r>
                            <a:rPr>
                              <a:latin typeface="Cambria Math" panose="02040503050406030204" pitchFamily="18" charset="0"/>
                            </a:rPr>
                            <m:t>1−</m:t>
                          </m:r>
                          <m:r>
                            <a:rPr>
                              <a:latin typeface="Cambria Math" panose="02040503050406030204" pitchFamily="18" charset="0"/>
                            </a:rPr>
                            <m:t>𝜋</m:t>
                          </m:r>
                        </m:e>
                      </m:d>
                    </m:e>
                    <m:sup>
                      <m:r>
                        <a:rPr>
                          <a:latin typeface="Cambria Math" panose="02040503050406030204" pitchFamily="18" charset="0"/>
                        </a:rPr>
                        <m:t>4</m:t>
                      </m:r>
                    </m:sup>
                  </m:sSup>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find the posterior distribution </a:t>
            </a:r>
            <a14:m xmlns:a14="http://schemas.microsoft.com/office/drawing/2010/main">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𝜋</m:t>
                    </m:r>
                    <m:r>
                      <a:rPr>
                        <a:latin typeface="Cambria Math" panose="02040503050406030204" pitchFamily="18" charset="0"/>
                      </a:rPr>
                      <m:t>|</m:t>
                    </m:r>
                    <m:r>
                      <a:rPr>
                        <a:latin typeface="Cambria Math" panose="02040503050406030204" pitchFamily="18" charset="0"/>
                      </a:rPr>
                      <m:t>𝑘</m:t>
                    </m:r>
                    <m:r>
                      <a:rPr>
                        <a:latin typeface="Cambria Math" panose="02040503050406030204" pitchFamily="18" charset="0"/>
                      </a:rPr>
                      <m:t>=2</m:t>
                    </m:r>
                  </m:e>
                </m:d>
              </m:oMath>
            </a14:m>
            <a: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23</a:t>
            </a:fld>
            <a:endParaRPr lang="en-GB"/>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Example (cont’d)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lnSpcReduction="10000"/>
              </a:bodyPr>
              <a:lstStyle/>
              <a:p>
                <a:pPr marL="0" lvl="0" indent="0">
                  <a:buNone/>
                </a:pPr>
                <a:r>
                  <a:t>Quite generally, the posterior is given by</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𝜋</m:t>
                          </m:r>
                          <m:r>
                            <a:rPr>
                              <a:latin typeface="Cambria Math" panose="02040503050406030204" pitchFamily="18" charset="0"/>
                            </a:rPr>
                            <m:t>|</m:t>
                          </m:r>
                          <m:r>
                            <a:rPr>
                              <a:latin typeface="Cambria Math" panose="02040503050406030204" pitchFamily="18" charset="0"/>
                            </a:rPr>
                            <m:t>𝑘</m:t>
                          </m:r>
                        </m:e>
                      </m:d>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𝑘</m:t>
                              </m:r>
                              <m:r>
                                <a:rPr>
                                  <a:latin typeface="Cambria Math" panose="02040503050406030204" pitchFamily="18" charset="0"/>
                                </a:rPr>
                                <m:t>|</m:t>
                              </m:r>
                              <m:r>
                                <a:rPr>
                                  <a:latin typeface="Cambria Math" panose="02040503050406030204" pitchFamily="18" charset="0"/>
                                </a:rPr>
                                <m:t>𝜋</m:t>
                              </m:r>
                            </m:e>
                          </m:d>
                          <m:r>
                            <a:rPr>
                              <a:latin typeface="Cambria Math" panose="02040503050406030204" pitchFamily="18" charset="0"/>
                            </a:rPr>
                            <m:t> </m:t>
                          </m:r>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𝜋</m:t>
                              </m:r>
                            </m:e>
                          </m:d>
                        </m:num>
                        <m:den>
                          <m:nary>
                            <m:naryPr>
                              <m:limLoc m:val="subSup"/>
                              <m:ctrlPr>
                                <a:rPr i="1">
                                  <a:latin typeface="Cambria Math" panose="02040503050406030204" pitchFamily="18" charset="0"/>
                                </a:rPr>
                              </m:ctrlPr>
                            </m:naryPr>
                            <m:sub>
                              <m:r>
                                <a:rPr>
                                  <a:latin typeface="Cambria Math" panose="02040503050406030204" pitchFamily="18" charset="0"/>
                                </a:rPr>
                                <m:t>0</m:t>
                              </m:r>
                            </m:sub>
                            <m:sup>
                              <m:r>
                                <a:rPr>
                                  <a:latin typeface="Cambria Math" panose="02040503050406030204" pitchFamily="18" charset="0"/>
                                </a:rPr>
                                <m:t>1</m:t>
                              </m:r>
                            </m:sup>
                            <m:e>
                              <m:r>
                                <a:rPr>
                                  <a:latin typeface="Cambria Math" panose="02040503050406030204" pitchFamily="18" charset="0"/>
                                </a:rPr>
                                <m:t>𝑝</m:t>
                              </m:r>
                            </m:e>
                          </m:nary>
                          <m:d>
                            <m:dPr>
                              <m:ctrlPr>
                                <a:rPr i="1">
                                  <a:latin typeface="Cambria Math" panose="02040503050406030204" pitchFamily="18" charset="0"/>
                                </a:rPr>
                              </m:ctrlPr>
                            </m:dPr>
                            <m:e>
                              <m:r>
                                <a:rPr>
                                  <a:latin typeface="Cambria Math" panose="02040503050406030204" pitchFamily="18" charset="0"/>
                                </a:rPr>
                                <m:t>𝑘</m:t>
                              </m:r>
                              <m:r>
                                <a:rPr>
                                  <a:latin typeface="Cambria Math" panose="02040503050406030204" pitchFamily="18" charset="0"/>
                                </a:rPr>
                                <m:t>|</m:t>
                              </m:r>
                              <m:r>
                                <a:rPr>
                                  <a:latin typeface="Cambria Math" panose="02040503050406030204" pitchFamily="18" charset="0"/>
                                </a:rPr>
                                <m:t>𝜃</m:t>
                              </m:r>
                            </m:e>
                          </m:d>
                          <m:r>
                            <a:rPr>
                              <a:latin typeface="Cambria Math" panose="02040503050406030204" pitchFamily="18" charset="0"/>
                            </a:rPr>
                            <m:t> </m:t>
                          </m:r>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𝜃</m:t>
                              </m:r>
                            </m:e>
                          </m:d>
                          <m:r>
                            <a:rPr>
                              <a:latin typeface="Cambria Math" panose="02040503050406030204" pitchFamily="18" charset="0"/>
                            </a:rPr>
                            <m:t>𝑑</m:t>
                          </m:r>
                          <m:r>
                            <a:rPr>
                              <a:latin typeface="Cambria Math" panose="02040503050406030204" pitchFamily="18" charset="0"/>
                            </a:rPr>
                            <m:t>𝜃</m:t>
                          </m:r>
                        </m:den>
                      </m:f>
                    </m:oMath>
                  </m:oMathPara>
                </a14:m>
                <a:endParaRPr/>
              </a:p>
              <a:p>
                <a:pPr marL="0" lvl="0" indent="0">
                  <a:buNone/>
                </a:pPr>
                <a:r>
                  <a:t>The numerator is given by:</a:t>
                </a:r>
              </a:p>
              <a:p>
                <a:pPr marL="0" lvl="0" indent="0">
                  <a:buNone/>
                </a:pPr>
                <a14:m>
                  <m:oMathPara xmlns:m="http://schemas.openxmlformats.org/officeDocument/2006/math">
                    <m:oMathParaPr>
                      <m:jc m:val="center"/>
                    </m:oMathParaPr>
                    <m:oMath xmlns:m="http://schemas.openxmlformats.org/officeDocument/2006/math">
                      <m:m>
                        <m:mPr>
                          <m:plcHide m:val="on"/>
                          <m:mcs>
                            <m:mc>
                              <m:mcPr>
                                <m:count m:val="3"/>
                                <m:mcJc m:val="center"/>
                              </m:mcPr>
                            </m:mc>
                          </m:mcs>
                          <m:ctrlPr>
                            <a:rPr>
                              <a:latin typeface="Cambria Math" panose="02040503050406030204" pitchFamily="18" charset="0"/>
                            </a:rPr>
                          </m:ctrlPr>
                        </m:mPr>
                        <m:mr>
                          <m:e>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𝑘</m:t>
                                </m:r>
                                <m:r>
                                  <a:rPr>
                                    <a:latin typeface="Cambria Math" panose="02040503050406030204" pitchFamily="18" charset="0"/>
                                  </a:rPr>
                                  <m:t>|</m:t>
                                </m:r>
                                <m:r>
                                  <a:rPr>
                                    <a:latin typeface="Cambria Math" panose="02040503050406030204" pitchFamily="18" charset="0"/>
                                  </a:rPr>
                                  <m:t>𝜋</m:t>
                                </m:r>
                              </m:e>
                            </m:d>
                            <m:r>
                              <a:rPr>
                                <a:latin typeface="Cambria Math" panose="02040503050406030204" pitchFamily="18" charset="0"/>
                              </a:rPr>
                              <m:t> </m:t>
                            </m:r>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𝜋</m:t>
                                </m:r>
                              </m:e>
                            </m:d>
                          </m:e>
                          <m:e>
                            <m:r>
                              <a:rPr>
                                <a:latin typeface="Cambria Math" panose="02040503050406030204" pitchFamily="18" charset="0"/>
                              </a:rPr>
                              <m:t>=</m:t>
                            </m:r>
                          </m:e>
                          <m:e>
                            <m:d>
                              <m:dPr>
                                <m:ctrlPr>
                                  <a:rPr i="1">
                                    <a:latin typeface="Cambria Math" panose="02040503050406030204" pitchFamily="18" charset="0"/>
                                  </a:rPr>
                                </m:ctrlPr>
                              </m:dPr>
                              <m:e>
                                <m:f>
                                  <m:fPr>
                                    <m:type m:val="noBar"/>
                                    <m:ctrlPr>
                                      <a:rPr i="1">
                                        <a:latin typeface="Cambria Math" panose="02040503050406030204" pitchFamily="18" charset="0"/>
                                      </a:rPr>
                                    </m:ctrlPr>
                                  </m:fPr>
                                  <m:num>
                                    <m:r>
                                      <a:rPr>
                                        <a:latin typeface="Cambria Math" panose="02040503050406030204" pitchFamily="18" charset="0"/>
                                      </a:rPr>
                                      <m:t>𝑛</m:t>
                                    </m:r>
                                  </m:num>
                                  <m:den>
                                    <m:r>
                                      <a:rPr>
                                        <a:latin typeface="Cambria Math" panose="02040503050406030204" pitchFamily="18" charset="0"/>
                                      </a:rPr>
                                      <m:t>𝑘</m:t>
                                    </m:r>
                                  </m:den>
                                </m:f>
                              </m:e>
                            </m:d>
                            <m:sSup>
                              <m:sSupPr>
                                <m:ctrlPr>
                                  <a:rPr i="1">
                                    <a:latin typeface="Cambria Math" panose="02040503050406030204" pitchFamily="18" charset="0"/>
                                  </a:rPr>
                                </m:ctrlPr>
                              </m:sSupPr>
                              <m:e>
                                <m:r>
                                  <a:rPr>
                                    <a:latin typeface="Cambria Math" panose="02040503050406030204" pitchFamily="18" charset="0"/>
                                  </a:rPr>
                                  <m:t>𝜋</m:t>
                                </m:r>
                              </m:e>
                              <m:sup>
                                <m:r>
                                  <a:rPr>
                                    <a:latin typeface="Cambria Math" panose="02040503050406030204" pitchFamily="18" charset="0"/>
                                  </a:rPr>
                                  <m:t>𝑘</m:t>
                                </m:r>
                              </m:sup>
                            </m:sSup>
                            <m:sSup>
                              <m:sSupPr>
                                <m:ctrlPr>
                                  <a:rPr i="1">
                                    <a:latin typeface="Cambria Math" panose="02040503050406030204" pitchFamily="18" charset="0"/>
                                  </a:rPr>
                                </m:ctrlPr>
                              </m:sSupPr>
                              <m:e>
                                <m:d>
                                  <m:dPr>
                                    <m:ctrlPr>
                                      <a:rPr i="1">
                                        <a:latin typeface="Cambria Math" panose="02040503050406030204" pitchFamily="18" charset="0"/>
                                      </a:rPr>
                                    </m:ctrlPr>
                                  </m:dPr>
                                  <m:e>
                                    <m:r>
                                      <a:rPr>
                                        <a:latin typeface="Cambria Math" panose="02040503050406030204" pitchFamily="18" charset="0"/>
                                      </a:rPr>
                                      <m:t>1−</m:t>
                                    </m:r>
                                    <m:r>
                                      <a:rPr>
                                        <a:latin typeface="Cambria Math" panose="02040503050406030204" pitchFamily="18" charset="0"/>
                                      </a:rPr>
                                      <m:t>𝜋</m:t>
                                    </m:r>
                                  </m:e>
                                </m:d>
                              </m:e>
                              <m:sup>
                                <m:r>
                                  <a:rPr>
                                    <a:latin typeface="Cambria Math" panose="02040503050406030204" pitchFamily="18" charset="0"/>
                                  </a:rPr>
                                  <m:t>𝑛</m:t>
                                </m:r>
                                <m:r>
                                  <a:rPr>
                                    <a:latin typeface="Cambria Math" panose="02040503050406030204" pitchFamily="18" charset="0"/>
                                  </a:rPr>
                                  <m:t>−</m:t>
                                </m:r>
                                <m:r>
                                  <a:rPr>
                                    <a:latin typeface="Cambria Math" panose="02040503050406030204" pitchFamily="18" charset="0"/>
                                  </a:rPr>
                                  <m:t>𝑘</m:t>
                                </m:r>
                              </m:sup>
                            </m:sSup>
                            <m:r>
                              <a:rPr>
                                <a:latin typeface="Cambria Math" panose="02040503050406030204" pitchFamily="18" charset="0"/>
                              </a:rPr>
                              <m:t>𝛾</m:t>
                            </m:r>
                            <m:d>
                              <m:dPr>
                                <m:ctrlPr>
                                  <a:rPr i="1">
                                    <a:latin typeface="Cambria Math" panose="02040503050406030204" pitchFamily="18" charset="0"/>
                                  </a:rPr>
                                </m:ctrlPr>
                              </m:dPr>
                              <m:e>
                                <m:r>
                                  <a:rPr>
                                    <a:latin typeface="Cambria Math" panose="02040503050406030204" pitchFamily="18" charset="0"/>
                                  </a:rPr>
                                  <m:t>𝑎</m:t>
                                </m:r>
                                <m:r>
                                  <a:rPr>
                                    <a:latin typeface="Cambria Math" panose="02040503050406030204" pitchFamily="18" charset="0"/>
                                  </a:rPr>
                                  <m:t>,</m:t>
                                </m:r>
                                <m:r>
                                  <a:rPr>
                                    <a:latin typeface="Cambria Math" panose="02040503050406030204" pitchFamily="18" charset="0"/>
                                  </a:rPr>
                                  <m:t>𝑏</m:t>
                                </m:r>
                              </m:e>
                            </m:d>
                            <m:sSup>
                              <m:sSupPr>
                                <m:ctrlPr>
                                  <a:rPr i="1">
                                    <a:latin typeface="Cambria Math" panose="02040503050406030204" pitchFamily="18" charset="0"/>
                                  </a:rPr>
                                </m:ctrlPr>
                              </m:sSupPr>
                              <m:e>
                                <m:r>
                                  <a:rPr>
                                    <a:latin typeface="Cambria Math" panose="02040503050406030204" pitchFamily="18" charset="0"/>
                                  </a:rPr>
                                  <m:t>𝜋</m:t>
                                </m:r>
                              </m:e>
                              <m:sup>
                                <m:r>
                                  <a:rPr>
                                    <a:latin typeface="Cambria Math" panose="02040503050406030204" pitchFamily="18" charset="0"/>
                                  </a:rPr>
                                  <m:t>𝑎</m:t>
                                </m:r>
                                <m:r>
                                  <a:rPr>
                                    <a:latin typeface="Cambria Math" panose="02040503050406030204" pitchFamily="18" charset="0"/>
                                  </a:rPr>
                                  <m:t>−1</m:t>
                                </m:r>
                              </m:sup>
                            </m:sSup>
                            <m:sSup>
                              <m:sSupPr>
                                <m:ctrlPr>
                                  <a:rPr i="1">
                                    <a:latin typeface="Cambria Math" panose="02040503050406030204" pitchFamily="18" charset="0"/>
                                  </a:rPr>
                                </m:ctrlPr>
                              </m:sSupPr>
                              <m:e>
                                <m:d>
                                  <m:dPr>
                                    <m:ctrlPr>
                                      <a:rPr i="1">
                                        <a:latin typeface="Cambria Math" panose="02040503050406030204" pitchFamily="18" charset="0"/>
                                      </a:rPr>
                                    </m:ctrlPr>
                                  </m:dPr>
                                  <m:e>
                                    <m:r>
                                      <a:rPr>
                                        <a:latin typeface="Cambria Math" panose="02040503050406030204" pitchFamily="18" charset="0"/>
                                      </a:rPr>
                                      <m:t>1−</m:t>
                                    </m:r>
                                    <m:r>
                                      <a:rPr>
                                        <a:latin typeface="Cambria Math" panose="02040503050406030204" pitchFamily="18" charset="0"/>
                                      </a:rPr>
                                      <m:t>𝜋</m:t>
                                    </m:r>
                                  </m:e>
                                </m:d>
                              </m:e>
                              <m:sup>
                                <m:r>
                                  <a:rPr>
                                    <a:latin typeface="Cambria Math" panose="02040503050406030204" pitchFamily="18" charset="0"/>
                                  </a:rPr>
                                  <m:t>𝑏</m:t>
                                </m:r>
                                <m:r>
                                  <a:rPr>
                                    <a:latin typeface="Cambria Math" panose="02040503050406030204" pitchFamily="18" charset="0"/>
                                  </a:rPr>
                                  <m:t>−1</m:t>
                                </m:r>
                              </m:sup>
                            </m:sSup>
                          </m:e>
                        </m:mr>
                        <m:mr>
                          <m:e/>
                          <m:e>
                            <m:r>
                              <a:rPr>
                                <a:latin typeface="Cambria Math" panose="02040503050406030204" pitchFamily="18" charset="0"/>
                              </a:rPr>
                              <m:t>=</m:t>
                            </m:r>
                          </m:e>
                          <m:e>
                            <m:r>
                              <a:rPr>
                                <a:latin typeface="Cambria Math" panose="02040503050406030204" pitchFamily="18" charset="0"/>
                              </a:rPr>
                              <m:t>𝛾</m:t>
                            </m:r>
                            <m:d>
                              <m:dPr>
                                <m:ctrlPr>
                                  <a:rPr i="1">
                                    <a:latin typeface="Cambria Math" panose="02040503050406030204" pitchFamily="18" charset="0"/>
                                  </a:rPr>
                                </m:ctrlPr>
                              </m:dPr>
                              <m:e>
                                <m:r>
                                  <a:rPr>
                                    <a:latin typeface="Cambria Math" panose="02040503050406030204" pitchFamily="18" charset="0"/>
                                  </a:rPr>
                                  <m:t>𝑎</m:t>
                                </m:r>
                                <m:r>
                                  <a:rPr>
                                    <a:latin typeface="Cambria Math" panose="02040503050406030204" pitchFamily="18" charset="0"/>
                                  </a:rPr>
                                  <m:t>,</m:t>
                                </m:r>
                                <m:r>
                                  <a:rPr>
                                    <a:latin typeface="Cambria Math" panose="02040503050406030204" pitchFamily="18" charset="0"/>
                                  </a:rPr>
                                  <m:t>𝑏</m:t>
                                </m:r>
                              </m:e>
                            </m:d>
                            <m:d>
                              <m:dPr>
                                <m:ctrlPr>
                                  <a:rPr i="1">
                                    <a:latin typeface="Cambria Math" panose="02040503050406030204" pitchFamily="18" charset="0"/>
                                  </a:rPr>
                                </m:ctrlPr>
                              </m:dPr>
                              <m:e>
                                <m:f>
                                  <m:fPr>
                                    <m:type m:val="noBar"/>
                                    <m:ctrlPr>
                                      <a:rPr i="1">
                                        <a:latin typeface="Cambria Math" panose="02040503050406030204" pitchFamily="18" charset="0"/>
                                      </a:rPr>
                                    </m:ctrlPr>
                                  </m:fPr>
                                  <m:num>
                                    <m:r>
                                      <a:rPr>
                                        <a:latin typeface="Cambria Math" panose="02040503050406030204" pitchFamily="18" charset="0"/>
                                      </a:rPr>
                                      <m:t>𝑛</m:t>
                                    </m:r>
                                  </m:num>
                                  <m:den>
                                    <m:r>
                                      <a:rPr>
                                        <a:latin typeface="Cambria Math" panose="02040503050406030204" pitchFamily="18" charset="0"/>
                                      </a:rPr>
                                      <m:t>𝑘</m:t>
                                    </m:r>
                                  </m:den>
                                </m:f>
                              </m:e>
                            </m:d>
                            <m:sSup>
                              <m:sSupPr>
                                <m:ctrlPr>
                                  <a:rPr i="1">
                                    <a:latin typeface="Cambria Math" panose="02040503050406030204" pitchFamily="18" charset="0"/>
                                  </a:rPr>
                                </m:ctrlPr>
                              </m:sSupPr>
                              <m:e>
                                <m:r>
                                  <a:rPr>
                                    <a:latin typeface="Cambria Math" panose="02040503050406030204" pitchFamily="18" charset="0"/>
                                  </a:rPr>
                                  <m:t>𝜋</m:t>
                                </m:r>
                              </m:e>
                              <m:sup>
                                <m:r>
                                  <a:rPr>
                                    <a:latin typeface="Cambria Math" panose="02040503050406030204" pitchFamily="18" charset="0"/>
                                  </a:rPr>
                                  <m:t>𝑎</m:t>
                                </m:r>
                                <m:r>
                                  <a:rPr>
                                    <a:latin typeface="Cambria Math" panose="02040503050406030204" pitchFamily="18" charset="0"/>
                                  </a:rPr>
                                  <m:t>+</m:t>
                                </m:r>
                                <m:r>
                                  <a:rPr>
                                    <a:latin typeface="Cambria Math" panose="02040503050406030204" pitchFamily="18" charset="0"/>
                                  </a:rPr>
                                  <m:t>𝑘</m:t>
                                </m:r>
                                <m:r>
                                  <a:rPr>
                                    <a:latin typeface="Cambria Math" panose="02040503050406030204" pitchFamily="18" charset="0"/>
                                  </a:rPr>
                                  <m:t>−1</m:t>
                                </m:r>
                              </m:sup>
                            </m:sSup>
                            <m:sSup>
                              <m:sSupPr>
                                <m:ctrlPr>
                                  <a:rPr i="1">
                                    <a:latin typeface="Cambria Math" panose="02040503050406030204" pitchFamily="18" charset="0"/>
                                  </a:rPr>
                                </m:ctrlPr>
                              </m:sSupPr>
                              <m:e>
                                <m:d>
                                  <m:dPr>
                                    <m:ctrlPr>
                                      <a:rPr i="1">
                                        <a:latin typeface="Cambria Math" panose="02040503050406030204" pitchFamily="18" charset="0"/>
                                      </a:rPr>
                                    </m:ctrlPr>
                                  </m:dPr>
                                  <m:e>
                                    <m:r>
                                      <a:rPr>
                                        <a:latin typeface="Cambria Math" panose="02040503050406030204" pitchFamily="18" charset="0"/>
                                      </a:rPr>
                                      <m:t>1−</m:t>
                                    </m:r>
                                    <m:r>
                                      <a:rPr>
                                        <a:latin typeface="Cambria Math" panose="02040503050406030204" pitchFamily="18" charset="0"/>
                                      </a:rPr>
                                      <m:t>𝜋</m:t>
                                    </m:r>
                                  </m:e>
                                </m:d>
                              </m:e>
                              <m:sup>
                                <m:r>
                                  <a:rPr>
                                    <a:latin typeface="Cambria Math" panose="02040503050406030204" pitchFamily="18" charset="0"/>
                                  </a:rPr>
                                  <m:t>𝑏</m:t>
                                </m:r>
                                <m:r>
                                  <a:rPr>
                                    <a:latin typeface="Cambria Math" panose="02040503050406030204" pitchFamily="18" charset="0"/>
                                  </a:rPr>
                                  <m:t>+</m:t>
                                </m:r>
                                <m:r>
                                  <a:rPr>
                                    <a:latin typeface="Cambria Math" panose="02040503050406030204" pitchFamily="18" charset="0"/>
                                  </a:rPr>
                                  <m:t>𝑛</m:t>
                                </m:r>
                                <m:r>
                                  <a:rPr>
                                    <a:latin typeface="Cambria Math" panose="02040503050406030204" pitchFamily="18" charset="0"/>
                                  </a:rPr>
                                  <m:t>−</m:t>
                                </m:r>
                                <m:r>
                                  <a:rPr>
                                    <a:latin typeface="Cambria Math" panose="02040503050406030204" pitchFamily="18" charset="0"/>
                                  </a:rPr>
                                  <m:t>𝑘</m:t>
                                </m:r>
                                <m:r>
                                  <a:rPr>
                                    <a:latin typeface="Cambria Math" panose="02040503050406030204" pitchFamily="18" charset="0"/>
                                  </a:rPr>
                                  <m:t>−1</m:t>
                                </m:r>
                              </m:sup>
                            </m:sSup>
                          </m:e>
                        </m:mr>
                      </m:m>
                    </m:oMath>
                  </m:oMathPara>
                </a14:m>
                <a:endParaRPr/>
              </a:p>
              <a:p>
                <a:pPr marL="0" lvl="0" indent="0">
                  <a:buNone/>
                </a:pPr>
                <a:r>
                  <a:t>And the denominator is given by</a:t>
                </a:r>
              </a:p>
              <a:p>
                <a:pPr marL="0" lvl="0" indent="0">
                  <a:buNone/>
                </a:pPr>
                <a14:m>
                  <m:oMathPara xmlns:m="http://schemas.openxmlformats.org/officeDocument/2006/math">
                    <m:oMathParaPr>
                      <m:jc m:val="center"/>
                    </m:oMathParaPr>
                    <m:oMath xmlns:m="http://schemas.openxmlformats.org/officeDocument/2006/math">
                      <m:nary>
                        <m:naryPr>
                          <m:limLoc m:val="subSup"/>
                          <m:ctrlPr>
                            <a:rPr>
                              <a:latin typeface="Cambria Math" panose="02040503050406030204" pitchFamily="18" charset="0"/>
                            </a:rPr>
                          </m:ctrlPr>
                        </m:naryPr>
                        <m:sub>
                          <m:r>
                            <a:rPr>
                              <a:latin typeface="Cambria Math" panose="02040503050406030204" pitchFamily="18" charset="0"/>
                            </a:rPr>
                            <m:t>0</m:t>
                          </m:r>
                        </m:sub>
                        <m:sup>
                          <m:r>
                            <a:rPr>
                              <a:latin typeface="Cambria Math" panose="02040503050406030204" pitchFamily="18" charset="0"/>
                            </a:rPr>
                            <m:t>1</m:t>
                          </m:r>
                        </m:sup>
                        <m:e>
                          <m:r>
                            <a:rPr>
                              <a:latin typeface="Cambria Math" panose="02040503050406030204" pitchFamily="18" charset="0"/>
                            </a:rPr>
                            <m:t>𝑝</m:t>
                          </m:r>
                        </m:e>
                      </m:nary>
                      <m:d>
                        <m:dPr>
                          <m:ctrlPr>
                            <a:rPr i="1">
                              <a:latin typeface="Cambria Math" panose="02040503050406030204" pitchFamily="18" charset="0"/>
                            </a:rPr>
                          </m:ctrlPr>
                        </m:dPr>
                        <m:e>
                          <m:r>
                            <a:rPr>
                              <a:latin typeface="Cambria Math" panose="02040503050406030204" pitchFamily="18" charset="0"/>
                            </a:rPr>
                            <m:t>𝑘</m:t>
                          </m:r>
                          <m:r>
                            <a:rPr>
                              <a:latin typeface="Cambria Math" panose="02040503050406030204" pitchFamily="18" charset="0"/>
                            </a:rPr>
                            <m:t>|</m:t>
                          </m:r>
                          <m:r>
                            <a:rPr>
                              <a:latin typeface="Cambria Math" panose="02040503050406030204" pitchFamily="18" charset="0"/>
                            </a:rPr>
                            <m:t>𝜃</m:t>
                          </m:r>
                        </m:e>
                      </m:d>
                      <m:r>
                        <a:rPr>
                          <a:latin typeface="Cambria Math" panose="02040503050406030204" pitchFamily="18" charset="0"/>
                        </a:rPr>
                        <m:t> </m:t>
                      </m:r>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𝜃</m:t>
                          </m:r>
                        </m:e>
                      </m:d>
                      <m:r>
                        <a:rPr>
                          <a:latin typeface="Cambria Math" panose="02040503050406030204" pitchFamily="18" charset="0"/>
                        </a:rPr>
                        <m:t>𝑑</m:t>
                      </m:r>
                      <m:r>
                        <a:rPr>
                          <a:latin typeface="Cambria Math" panose="02040503050406030204" pitchFamily="18" charset="0"/>
                        </a:rPr>
                        <m:t>𝜃</m:t>
                      </m:r>
                      <m:r>
                        <a:rPr>
                          <a:latin typeface="Cambria Math" panose="02040503050406030204" pitchFamily="18" charset="0"/>
                        </a:rPr>
                        <m:t>=</m:t>
                      </m:r>
                      <m:r>
                        <a:rPr>
                          <a:latin typeface="Cambria Math" panose="02040503050406030204" pitchFamily="18" charset="0"/>
                        </a:rPr>
                        <m:t>𝛾</m:t>
                      </m:r>
                      <m:d>
                        <m:dPr>
                          <m:ctrlPr>
                            <a:rPr i="1">
                              <a:latin typeface="Cambria Math" panose="02040503050406030204" pitchFamily="18" charset="0"/>
                            </a:rPr>
                          </m:ctrlPr>
                        </m:dPr>
                        <m:e>
                          <m:r>
                            <a:rPr>
                              <a:latin typeface="Cambria Math" panose="02040503050406030204" pitchFamily="18" charset="0"/>
                            </a:rPr>
                            <m:t>𝑎</m:t>
                          </m:r>
                          <m:r>
                            <a:rPr>
                              <a:latin typeface="Cambria Math" panose="02040503050406030204" pitchFamily="18" charset="0"/>
                            </a:rPr>
                            <m:t>,</m:t>
                          </m:r>
                          <m:r>
                            <a:rPr>
                              <a:latin typeface="Cambria Math" panose="02040503050406030204" pitchFamily="18" charset="0"/>
                            </a:rPr>
                            <m:t>𝑏</m:t>
                          </m:r>
                        </m:e>
                      </m:d>
                      <m:d>
                        <m:dPr>
                          <m:ctrlPr>
                            <a:rPr i="1">
                              <a:latin typeface="Cambria Math" panose="02040503050406030204" pitchFamily="18" charset="0"/>
                            </a:rPr>
                          </m:ctrlPr>
                        </m:dPr>
                        <m:e>
                          <m:f>
                            <m:fPr>
                              <m:type m:val="noBar"/>
                              <m:ctrlPr>
                                <a:rPr i="1">
                                  <a:latin typeface="Cambria Math" panose="02040503050406030204" pitchFamily="18" charset="0"/>
                                </a:rPr>
                              </m:ctrlPr>
                            </m:fPr>
                            <m:num>
                              <m:r>
                                <a:rPr>
                                  <a:latin typeface="Cambria Math" panose="02040503050406030204" pitchFamily="18" charset="0"/>
                                </a:rPr>
                                <m:t>𝑛</m:t>
                              </m:r>
                            </m:num>
                            <m:den>
                              <m:r>
                                <a:rPr>
                                  <a:latin typeface="Cambria Math" panose="02040503050406030204" pitchFamily="18" charset="0"/>
                                </a:rPr>
                                <m:t>𝑘</m:t>
                              </m:r>
                            </m:den>
                          </m:f>
                        </m:e>
                      </m:d>
                      <m:nary>
                        <m:naryPr>
                          <m:limLoc m:val="subSup"/>
                          <m:ctrlPr>
                            <a:rPr i="1">
                              <a:latin typeface="Cambria Math" panose="02040503050406030204" pitchFamily="18" charset="0"/>
                            </a:rPr>
                          </m:ctrlPr>
                        </m:naryPr>
                        <m:sub>
                          <m:r>
                            <a:rPr>
                              <a:latin typeface="Cambria Math" panose="02040503050406030204" pitchFamily="18" charset="0"/>
                            </a:rPr>
                            <m:t>0</m:t>
                          </m:r>
                        </m:sub>
                        <m:sup>
                          <m:r>
                            <a:rPr>
                              <a:latin typeface="Cambria Math" panose="02040503050406030204" pitchFamily="18" charset="0"/>
                            </a:rPr>
                            <m:t>1</m:t>
                          </m:r>
                        </m:sup>
                        <m:e>
                          <m:sSup>
                            <m:sSupPr>
                              <m:ctrlPr>
                                <a:rPr i="1">
                                  <a:latin typeface="Cambria Math" panose="02040503050406030204" pitchFamily="18" charset="0"/>
                                </a:rPr>
                              </m:ctrlPr>
                            </m:sSupPr>
                            <m:e>
                              <m:r>
                                <a:rPr>
                                  <a:latin typeface="Cambria Math" panose="02040503050406030204" pitchFamily="18" charset="0"/>
                                </a:rPr>
                                <m:t>𝜃</m:t>
                              </m:r>
                            </m:e>
                            <m:sup>
                              <m:r>
                                <a:rPr>
                                  <a:latin typeface="Cambria Math" panose="02040503050406030204" pitchFamily="18" charset="0"/>
                                </a:rPr>
                                <m:t>𝑎</m:t>
                              </m:r>
                              <m:r>
                                <a:rPr>
                                  <a:latin typeface="Cambria Math" panose="02040503050406030204" pitchFamily="18" charset="0"/>
                                </a:rPr>
                                <m:t>+</m:t>
                              </m:r>
                              <m:r>
                                <a:rPr>
                                  <a:latin typeface="Cambria Math" panose="02040503050406030204" pitchFamily="18" charset="0"/>
                                </a:rPr>
                                <m:t>𝑘</m:t>
                              </m:r>
                              <m:r>
                                <a:rPr>
                                  <a:latin typeface="Cambria Math" panose="02040503050406030204" pitchFamily="18" charset="0"/>
                                </a:rPr>
                                <m:t>−1</m:t>
                              </m:r>
                            </m:sup>
                          </m:sSup>
                        </m:e>
                      </m:nary>
                      <m:sSup>
                        <m:sSupPr>
                          <m:ctrlPr>
                            <a:rPr i="1">
                              <a:latin typeface="Cambria Math" panose="02040503050406030204" pitchFamily="18" charset="0"/>
                            </a:rPr>
                          </m:ctrlPr>
                        </m:sSupPr>
                        <m:e>
                          <m:d>
                            <m:dPr>
                              <m:ctrlPr>
                                <a:rPr i="1">
                                  <a:latin typeface="Cambria Math" panose="02040503050406030204" pitchFamily="18" charset="0"/>
                                </a:rPr>
                              </m:ctrlPr>
                            </m:dPr>
                            <m:e>
                              <m:r>
                                <a:rPr>
                                  <a:latin typeface="Cambria Math" panose="02040503050406030204" pitchFamily="18" charset="0"/>
                                </a:rPr>
                                <m:t>1−</m:t>
                              </m:r>
                              <m:r>
                                <a:rPr>
                                  <a:latin typeface="Cambria Math" panose="02040503050406030204" pitchFamily="18" charset="0"/>
                                </a:rPr>
                                <m:t>𝜃</m:t>
                              </m:r>
                            </m:e>
                          </m:d>
                        </m:e>
                        <m:sup>
                          <m:r>
                            <a:rPr>
                              <a:latin typeface="Cambria Math" panose="02040503050406030204" pitchFamily="18" charset="0"/>
                            </a:rPr>
                            <m:t>𝑏</m:t>
                          </m:r>
                          <m:r>
                            <a:rPr>
                              <a:latin typeface="Cambria Math" panose="02040503050406030204" pitchFamily="18" charset="0"/>
                            </a:rPr>
                            <m:t>+</m:t>
                          </m:r>
                          <m:r>
                            <a:rPr>
                              <a:latin typeface="Cambria Math" panose="02040503050406030204" pitchFamily="18" charset="0"/>
                            </a:rPr>
                            <m:t>𝑛</m:t>
                          </m:r>
                          <m:r>
                            <a:rPr>
                              <a:latin typeface="Cambria Math" panose="02040503050406030204" pitchFamily="18" charset="0"/>
                            </a:rPr>
                            <m:t>−</m:t>
                          </m:r>
                          <m:r>
                            <a:rPr>
                              <a:latin typeface="Cambria Math" panose="02040503050406030204" pitchFamily="18" charset="0"/>
                            </a:rPr>
                            <m:t>𝑘</m:t>
                          </m:r>
                          <m:r>
                            <a:rPr>
                              <a:latin typeface="Cambria Math" panose="02040503050406030204" pitchFamily="18" charset="0"/>
                            </a:rPr>
                            <m:t>−1</m:t>
                          </m:r>
                        </m:sup>
                      </m:sSup>
                      <m:r>
                        <a:rPr>
                          <a:latin typeface="Cambria Math" panose="02040503050406030204" pitchFamily="18" charset="0"/>
                        </a:rPr>
                        <m:t>𝑑</m:t>
                      </m:r>
                      <m:r>
                        <a:rPr>
                          <a:latin typeface="Cambria Math" panose="02040503050406030204" pitchFamily="18" charset="0"/>
                        </a:rPr>
                        <m:t>𝜃</m:t>
                      </m:r>
                    </m:oMath>
                  </m:oMathPara>
                </a14:m>
                <a:endParaRP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8565" t="-2981" b="-52846"/>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24</a:t>
            </a:fld>
            <a:endParaRPr lang="en-GB"/>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Example (cont’d)</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To solve this integral, make use of the fact that the Beta(</a:t>
            </a:r>
            <a14:m xmlns:a14="http://schemas.microsoft.com/office/drawing/2010/main">
              <m:oMath xmlns:m="http://schemas.openxmlformats.org/officeDocument/2006/math">
                <m:r>
                  <a:rPr>
                    <a:latin typeface="Cambria Math" panose="02040503050406030204" pitchFamily="18" charset="0"/>
                  </a:rPr>
                  <m:t>𝛼</m:t>
                </m:r>
              </m:oMath>
            </a14:m>
            <a:r>
              <a:t>,</a:t>
            </a:r>
            <a14:m xmlns:a14="http://schemas.microsoft.com/office/drawing/2010/main">
              <m:oMath xmlns:m="http://schemas.openxmlformats.org/officeDocument/2006/math">
                <m:r>
                  <a:rPr>
                    <a:latin typeface="Cambria Math" panose="02040503050406030204" pitchFamily="18" charset="0"/>
                  </a:rPr>
                  <m:t>𝛽</m:t>
                </m:r>
              </m:oMath>
            </a14:m>
            <a:r>
              <a:t>) distribution needs to integrate to 1 for it to be a valid probability distribution:</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m>
                    <m:mPr>
                      <m:plcHide m:val="on"/>
                      <m:mcs>
                        <m:mc>
                          <m:mcPr>
                            <m:count m:val="4"/>
                            <m:mcJc m:val="center"/>
                          </m:mcPr>
                        </m:mc>
                      </m:mcs>
                      <m:ctrlPr>
                        <a:rPr>
                          <a:latin typeface="Cambria Math" panose="02040503050406030204" pitchFamily="18" charset="0"/>
                        </a:rPr>
                      </m:ctrlPr>
                    </m:mPr>
                    <m:mr>
                      <m:e/>
                      <m:e>
                        <m:nary>
                          <m:naryPr>
                            <m:limLoc m:val="subSup"/>
                            <m:ctrlPr>
                              <a:rPr>
                                <a:latin typeface="Cambria Math" panose="02040503050406030204" pitchFamily="18" charset="0"/>
                              </a:rPr>
                            </m:ctrlPr>
                          </m:naryPr>
                          <m:sub>
                            <m:r>
                              <a:rPr>
                                <a:latin typeface="Cambria Math" panose="02040503050406030204" pitchFamily="18" charset="0"/>
                              </a:rPr>
                              <m:t>0</m:t>
                            </m:r>
                          </m:sub>
                          <m:sup>
                            <m:r>
                              <a:rPr>
                                <a:latin typeface="Cambria Math" panose="02040503050406030204" pitchFamily="18" charset="0"/>
                              </a:rPr>
                              <m:t>1</m:t>
                            </m:r>
                          </m:sup>
                          <m:e>
                            <m:f>
                              <m:fPr>
                                <m:ctrlPr>
                                  <a:rPr i="1">
                                    <a:latin typeface="Cambria Math" panose="02040503050406030204" pitchFamily="18" charset="0"/>
                                  </a:rPr>
                                </m:ctrlPr>
                              </m:fPr>
                              <m:num>
                                <m:r>
                                  <a:rPr>
                                    <a:latin typeface="Cambria Math" panose="02040503050406030204" pitchFamily="18" charset="0"/>
                                  </a:rPr>
                                  <m:t>𝛤</m:t>
                                </m:r>
                                <m:d>
                                  <m:dPr>
                                    <m:ctrlPr>
                                      <a:rPr i="1">
                                        <a:latin typeface="Cambria Math" panose="02040503050406030204" pitchFamily="18" charset="0"/>
                                      </a:rPr>
                                    </m:ctrlPr>
                                  </m:dPr>
                                  <m:e>
                                    <m:r>
                                      <a:rPr>
                                        <a:latin typeface="Cambria Math" panose="02040503050406030204" pitchFamily="18" charset="0"/>
                                      </a:rPr>
                                      <m:t>𝛼</m:t>
                                    </m:r>
                                    <m:r>
                                      <a:rPr>
                                        <a:latin typeface="Cambria Math" panose="02040503050406030204" pitchFamily="18" charset="0"/>
                                      </a:rPr>
                                      <m:t>+</m:t>
                                    </m:r>
                                    <m:r>
                                      <a:rPr>
                                        <a:latin typeface="Cambria Math" panose="02040503050406030204" pitchFamily="18" charset="0"/>
                                      </a:rPr>
                                      <m:t>𝛽</m:t>
                                    </m:r>
                                  </m:e>
                                </m:d>
                              </m:num>
                              <m:den>
                                <m:r>
                                  <a:rPr>
                                    <a:latin typeface="Cambria Math" panose="02040503050406030204" pitchFamily="18" charset="0"/>
                                  </a:rPr>
                                  <m:t>𝛤</m:t>
                                </m:r>
                                <m:d>
                                  <m:dPr>
                                    <m:ctrlPr>
                                      <a:rPr i="1">
                                        <a:latin typeface="Cambria Math" panose="02040503050406030204" pitchFamily="18" charset="0"/>
                                      </a:rPr>
                                    </m:ctrlPr>
                                  </m:dPr>
                                  <m:e>
                                    <m:r>
                                      <a:rPr>
                                        <a:latin typeface="Cambria Math" panose="02040503050406030204" pitchFamily="18" charset="0"/>
                                      </a:rPr>
                                      <m:t>𝛼</m:t>
                                    </m:r>
                                  </m:e>
                                </m:d>
                                <m:r>
                                  <a:rPr>
                                    <a:latin typeface="Cambria Math" panose="02040503050406030204" pitchFamily="18" charset="0"/>
                                  </a:rPr>
                                  <m:t>𝛤</m:t>
                                </m:r>
                                <m:d>
                                  <m:dPr>
                                    <m:ctrlPr>
                                      <a:rPr i="1">
                                        <a:latin typeface="Cambria Math" panose="02040503050406030204" pitchFamily="18" charset="0"/>
                                      </a:rPr>
                                    </m:ctrlPr>
                                  </m:dPr>
                                  <m:e>
                                    <m:r>
                                      <a:rPr>
                                        <a:latin typeface="Cambria Math" panose="02040503050406030204" pitchFamily="18" charset="0"/>
                                      </a:rPr>
                                      <m:t>𝛽</m:t>
                                    </m:r>
                                  </m:e>
                                </m:d>
                              </m:den>
                            </m:f>
                          </m:e>
                        </m:nary>
                        <m:sSup>
                          <m:sSupPr>
                            <m:ctrlPr>
                              <a:rPr i="1">
                                <a:latin typeface="Cambria Math" panose="02040503050406030204" pitchFamily="18" charset="0"/>
                              </a:rPr>
                            </m:ctrlPr>
                          </m:sSupPr>
                          <m:e>
                            <m:r>
                              <a:rPr>
                                <a:latin typeface="Cambria Math" panose="02040503050406030204" pitchFamily="18" charset="0"/>
                              </a:rPr>
                              <m:t>𝜃</m:t>
                            </m:r>
                          </m:e>
                          <m:sup>
                            <m:r>
                              <a:rPr>
                                <a:latin typeface="Cambria Math" panose="02040503050406030204" pitchFamily="18" charset="0"/>
                              </a:rPr>
                              <m:t>𝛼</m:t>
                            </m:r>
                            <m:r>
                              <a:rPr>
                                <a:latin typeface="Cambria Math" panose="02040503050406030204" pitchFamily="18" charset="0"/>
                              </a:rPr>
                              <m:t>−1</m:t>
                            </m:r>
                          </m:sup>
                        </m:sSup>
                        <m:sSup>
                          <m:sSupPr>
                            <m:ctrlPr>
                              <a:rPr i="1">
                                <a:latin typeface="Cambria Math" panose="02040503050406030204" pitchFamily="18" charset="0"/>
                              </a:rPr>
                            </m:ctrlPr>
                          </m:sSupPr>
                          <m:e>
                            <m:d>
                              <m:dPr>
                                <m:ctrlPr>
                                  <a:rPr i="1">
                                    <a:latin typeface="Cambria Math" panose="02040503050406030204" pitchFamily="18" charset="0"/>
                                  </a:rPr>
                                </m:ctrlPr>
                              </m:dPr>
                              <m:e>
                                <m:r>
                                  <a:rPr>
                                    <a:latin typeface="Cambria Math" panose="02040503050406030204" pitchFamily="18" charset="0"/>
                                  </a:rPr>
                                  <m:t>1−</m:t>
                                </m:r>
                                <m:r>
                                  <a:rPr>
                                    <a:latin typeface="Cambria Math" panose="02040503050406030204" pitchFamily="18" charset="0"/>
                                  </a:rPr>
                                  <m:t>𝜃</m:t>
                                </m:r>
                              </m:e>
                            </m:d>
                          </m:e>
                          <m:sup>
                            <m:r>
                              <a:rPr>
                                <a:latin typeface="Cambria Math" panose="02040503050406030204" pitchFamily="18" charset="0"/>
                              </a:rPr>
                              <m:t>𝛽</m:t>
                            </m:r>
                            <m:r>
                              <a:rPr>
                                <a:latin typeface="Cambria Math" panose="02040503050406030204" pitchFamily="18" charset="0"/>
                              </a:rPr>
                              <m:t>−1</m:t>
                            </m:r>
                          </m:sup>
                        </m:sSup>
                        <m:r>
                          <a:rPr>
                            <a:latin typeface="Cambria Math" panose="02040503050406030204" pitchFamily="18" charset="0"/>
                          </a:rPr>
                          <m:t>𝑑</m:t>
                        </m:r>
                        <m:r>
                          <a:rPr>
                            <a:latin typeface="Cambria Math" panose="02040503050406030204" pitchFamily="18" charset="0"/>
                          </a:rPr>
                          <m:t>𝜃</m:t>
                        </m:r>
                      </m:e>
                      <m:e>
                        <m:r>
                          <a:rPr>
                            <a:latin typeface="Cambria Math" panose="02040503050406030204" pitchFamily="18" charset="0"/>
                          </a:rPr>
                          <m:t>=</m:t>
                        </m:r>
                      </m:e>
                      <m:e>
                        <m:r>
                          <a:rPr>
                            <a:latin typeface="Cambria Math" panose="02040503050406030204" pitchFamily="18" charset="0"/>
                          </a:rPr>
                          <m:t>1</m:t>
                        </m:r>
                      </m:e>
                    </m:mr>
                    <m:mr>
                      <m:e>
                        <m:r>
                          <a:rPr>
                            <a:latin typeface="Cambria Math" panose="02040503050406030204" pitchFamily="18" charset="0"/>
                          </a:rPr>
                          <m:t>⇒</m:t>
                        </m:r>
                      </m:e>
                      <m:e>
                        <m:nary>
                          <m:naryPr>
                            <m:limLoc m:val="subSup"/>
                            <m:ctrlPr>
                              <a:rPr i="1">
                                <a:latin typeface="Cambria Math" panose="02040503050406030204" pitchFamily="18" charset="0"/>
                              </a:rPr>
                            </m:ctrlPr>
                          </m:naryPr>
                          <m:sub>
                            <m:r>
                              <a:rPr>
                                <a:latin typeface="Cambria Math" panose="02040503050406030204" pitchFamily="18" charset="0"/>
                              </a:rPr>
                              <m:t>0</m:t>
                            </m:r>
                          </m:sub>
                          <m:sup>
                            <m:r>
                              <a:rPr>
                                <a:latin typeface="Cambria Math" panose="02040503050406030204" pitchFamily="18" charset="0"/>
                              </a:rPr>
                              <m:t>1</m:t>
                            </m:r>
                          </m:sup>
                          <m:e>
                            <m:sSup>
                              <m:sSupPr>
                                <m:ctrlPr>
                                  <a:rPr i="1">
                                    <a:latin typeface="Cambria Math" panose="02040503050406030204" pitchFamily="18" charset="0"/>
                                  </a:rPr>
                                </m:ctrlPr>
                              </m:sSupPr>
                              <m:e>
                                <m:r>
                                  <a:rPr>
                                    <a:latin typeface="Cambria Math" panose="02040503050406030204" pitchFamily="18" charset="0"/>
                                  </a:rPr>
                                  <m:t>𝜃</m:t>
                                </m:r>
                              </m:e>
                              <m:sup>
                                <m:r>
                                  <a:rPr>
                                    <a:latin typeface="Cambria Math" panose="02040503050406030204" pitchFamily="18" charset="0"/>
                                  </a:rPr>
                                  <m:t>𝛼</m:t>
                                </m:r>
                                <m:r>
                                  <a:rPr>
                                    <a:latin typeface="Cambria Math" panose="02040503050406030204" pitchFamily="18" charset="0"/>
                                  </a:rPr>
                                  <m:t>−1</m:t>
                                </m:r>
                              </m:sup>
                            </m:sSup>
                          </m:e>
                        </m:nary>
                        <m:sSup>
                          <m:sSupPr>
                            <m:ctrlPr>
                              <a:rPr i="1">
                                <a:latin typeface="Cambria Math" panose="02040503050406030204" pitchFamily="18" charset="0"/>
                              </a:rPr>
                            </m:ctrlPr>
                          </m:sSupPr>
                          <m:e>
                            <m:d>
                              <m:dPr>
                                <m:ctrlPr>
                                  <a:rPr i="1">
                                    <a:latin typeface="Cambria Math" panose="02040503050406030204" pitchFamily="18" charset="0"/>
                                  </a:rPr>
                                </m:ctrlPr>
                              </m:dPr>
                              <m:e>
                                <m:r>
                                  <a:rPr>
                                    <a:latin typeface="Cambria Math" panose="02040503050406030204" pitchFamily="18" charset="0"/>
                                  </a:rPr>
                                  <m:t>1−</m:t>
                                </m:r>
                                <m:r>
                                  <a:rPr>
                                    <a:latin typeface="Cambria Math" panose="02040503050406030204" pitchFamily="18" charset="0"/>
                                  </a:rPr>
                                  <m:t>𝜃</m:t>
                                </m:r>
                              </m:e>
                            </m:d>
                          </m:e>
                          <m:sup>
                            <m:r>
                              <a:rPr>
                                <a:latin typeface="Cambria Math" panose="02040503050406030204" pitchFamily="18" charset="0"/>
                              </a:rPr>
                              <m:t>𝛽</m:t>
                            </m:r>
                            <m:r>
                              <a:rPr>
                                <a:latin typeface="Cambria Math" panose="02040503050406030204" pitchFamily="18" charset="0"/>
                              </a:rPr>
                              <m:t>−1</m:t>
                            </m:r>
                          </m:sup>
                        </m:sSup>
                        <m:r>
                          <a:rPr>
                            <a:latin typeface="Cambria Math" panose="02040503050406030204" pitchFamily="18" charset="0"/>
                          </a:rPr>
                          <m:t>𝑑</m:t>
                        </m:r>
                        <m:r>
                          <a:rPr>
                            <a:latin typeface="Cambria Math" panose="02040503050406030204" pitchFamily="18" charset="0"/>
                          </a:rPr>
                          <m:t>𝜃</m:t>
                        </m:r>
                      </m:e>
                      <m:e>
                        <m:r>
                          <a:rPr>
                            <a:latin typeface="Cambria Math" panose="02040503050406030204" pitchFamily="18" charset="0"/>
                          </a:rPr>
                          <m:t>=</m:t>
                        </m:r>
                      </m:e>
                      <m:e>
                        <m:f>
                          <m:fPr>
                            <m:ctrlPr>
                              <a:rPr i="1">
                                <a:latin typeface="Cambria Math" panose="02040503050406030204" pitchFamily="18" charset="0"/>
                              </a:rPr>
                            </m:ctrlPr>
                          </m:fPr>
                          <m:num>
                            <m:r>
                              <a:rPr>
                                <a:latin typeface="Cambria Math" panose="02040503050406030204" pitchFamily="18" charset="0"/>
                              </a:rPr>
                              <m:t>𝛤</m:t>
                            </m:r>
                            <m:d>
                              <m:dPr>
                                <m:ctrlPr>
                                  <a:rPr i="1">
                                    <a:latin typeface="Cambria Math" panose="02040503050406030204" pitchFamily="18" charset="0"/>
                                  </a:rPr>
                                </m:ctrlPr>
                              </m:dPr>
                              <m:e>
                                <m:r>
                                  <a:rPr>
                                    <a:latin typeface="Cambria Math" panose="02040503050406030204" pitchFamily="18" charset="0"/>
                                  </a:rPr>
                                  <m:t>𝛼</m:t>
                                </m:r>
                              </m:e>
                            </m:d>
                            <m:r>
                              <a:rPr>
                                <a:latin typeface="Cambria Math" panose="02040503050406030204" pitchFamily="18" charset="0"/>
                              </a:rPr>
                              <m:t>𝛤</m:t>
                            </m:r>
                            <m:d>
                              <m:dPr>
                                <m:ctrlPr>
                                  <a:rPr i="1">
                                    <a:latin typeface="Cambria Math" panose="02040503050406030204" pitchFamily="18" charset="0"/>
                                  </a:rPr>
                                </m:ctrlPr>
                              </m:dPr>
                              <m:e>
                                <m:r>
                                  <a:rPr>
                                    <a:latin typeface="Cambria Math" panose="02040503050406030204" pitchFamily="18" charset="0"/>
                                  </a:rPr>
                                  <m:t>𝛽</m:t>
                                </m:r>
                              </m:e>
                            </m:d>
                          </m:num>
                          <m:den>
                            <m:r>
                              <a:rPr>
                                <a:latin typeface="Cambria Math" panose="02040503050406030204" pitchFamily="18" charset="0"/>
                              </a:rPr>
                              <m:t>𝛤</m:t>
                            </m:r>
                            <m:d>
                              <m:dPr>
                                <m:ctrlPr>
                                  <a:rPr i="1">
                                    <a:latin typeface="Cambria Math" panose="02040503050406030204" pitchFamily="18" charset="0"/>
                                  </a:rPr>
                                </m:ctrlPr>
                              </m:dPr>
                              <m:e>
                                <m:r>
                                  <a:rPr>
                                    <a:latin typeface="Cambria Math" panose="02040503050406030204" pitchFamily="18" charset="0"/>
                                  </a:rPr>
                                  <m:t>𝛼</m:t>
                                </m:r>
                                <m:r>
                                  <a:rPr>
                                    <a:latin typeface="Cambria Math" panose="02040503050406030204" pitchFamily="18" charset="0"/>
                                  </a:rPr>
                                  <m:t>+</m:t>
                                </m:r>
                                <m:r>
                                  <a:rPr>
                                    <a:latin typeface="Cambria Math" panose="02040503050406030204" pitchFamily="18" charset="0"/>
                                  </a:rPr>
                                  <m:t>𝛽</m:t>
                                </m:r>
                              </m:e>
                            </m:d>
                          </m:den>
                        </m:f>
                      </m:e>
                    </m:mr>
                  </m:m>
                </m:oMath>
              </m:oMathPara>
            </a14:m>
            <a:endParaRPr/>
          </a:p>
          <a:p>
            <a:pPr marL="0" lvl="0" indent="0">
              <a:buNone/>
            </a:pPr>
            <a:r>
              <a:t>Writing </a:t>
            </a:r>
            <a14:m xmlns:a14="http://schemas.microsoft.com/office/drawing/2010/main">
              <m:oMath xmlns:m="http://schemas.openxmlformats.org/officeDocument/2006/math">
                <m:r>
                  <a:rPr>
                    <a:latin typeface="Cambria Math" panose="02040503050406030204" pitchFamily="18" charset="0"/>
                  </a:rPr>
                  <m:t>𝛼</m:t>
                </m:r>
                <m:r>
                  <a:rPr>
                    <a:latin typeface="Cambria Math" panose="02040503050406030204" pitchFamily="18" charset="0"/>
                  </a:rPr>
                  <m:t>=</m:t>
                </m:r>
                <m:r>
                  <a:rPr>
                    <a:latin typeface="Cambria Math" panose="02040503050406030204" pitchFamily="18" charset="0"/>
                  </a:rPr>
                  <m:t>𝑎</m:t>
                </m:r>
                <m:r>
                  <a:rPr>
                    <a:latin typeface="Cambria Math" panose="02040503050406030204" pitchFamily="18" charset="0"/>
                  </a:rPr>
                  <m:t>+</m:t>
                </m:r>
                <m:r>
                  <a:rPr>
                    <a:latin typeface="Cambria Math" panose="02040503050406030204" pitchFamily="18" charset="0"/>
                  </a:rPr>
                  <m:t>𝑘</m:t>
                </m:r>
              </m:oMath>
            </a14:m>
            <a:r>
              <a:t> and </a:t>
            </a:r>
            <a14:m xmlns:a14="http://schemas.microsoft.com/office/drawing/2010/main">
              <m:oMath xmlns:m="http://schemas.openxmlformats.org/officeDocument/2006/math">
                <m:r>
                  <a:rPr>
                    <a:latin typeface="Cambria Math" panose="02040503050406030204" pitchFamily="18" charset="0"/>
                  </a:rPr>
                  <m:t>𝛽</m:t>
                </m:r>
                <m:r>
                  <a:rPr>
                    <a:latin typeface="Cambria Math" panose="02040503050406030204" pitchFamily="18" charset="0"/>
                  </a:rPr>
                  <m:t>=</m:t>
                </m:r>
                <m:r>
                  <a:rPr>
                    <a:latin typeface="Cambria Math" panose="02040503050406030204" pitchFamily="18" charset="0"/>
                  </a:rPr>
                  <m:t>𝑏</m:t>
                </m:r>
                <m:r>
                  <a:rPr>
                    <a:latin typeface="Cambria Math" panose="02040503050406030204" pitchFamily="18" charset="0"/>
                  </a:rPr>
                  <m:t>+</m:t>
                </m:r>
                <m:r>
                  <a:rPr>
                    <a:latin typeface="Cambria Math" panose="02040503050406030204" pitchFamily="18" charset="0"/>
                  </a:rPr>
                  <m:t>𝑛</m:t>
                </m:r>
                <m:r>
                  <a:rPr>
                    <a:latin typeface="Cambria Math" panose="02040503050406030204" pitchFamily="18" charset="0"/>
                  </a:rPr>
                  <m:t>−</m:t>
                </m:r>
                <m:r>
                  <a:rPr>
                    <a:latin typeface="Cambria Math" panose="02040503050406030204" pitchFamily="18" charset="0"/>
                  </a:rPr>
                  <m:t>𝑘</m:t>
                </m:r>
              </m:oMath>
            </a14:m>
            <a:r>
              <a:t>, we see that</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nary>
                    <m:naryPr>
                      <m:limLoc m:val="subSup"/>
                      <m:ctrlPr>
                        <a:rPr>
                          <a:latin typeface="Cambria Math" panose="02040503050406030204" pitchFamily="18" charset="0"/>
                        </a:rPr>
                      </m:ctrlPr>
                    </m:naryPr>
                    <m:sub>
                      <m:r>
                        <a:rPr>
                          <a:latin typeface="Cambria Math" panose="02040503050406030204" pitchFamily="18" charset="0"/>
                        </a:rPr>
                        <m:t>0</m:t>
                      </m:r>
                    </m:sub>
                    <m:sup>
                      <m:r>
                        <a:rPr>
                          <a:latin typeface="Cambria Math" panose="02040503050406030204" pitchFamily="18" charset="0"/>
                        </a:rPr>
                        <m:t>1</m:t>
                      </m:r>
                    </m:sup>
                    <m:e>
                      <m:sSup>
                        <m:sSupPr>
                          <m:ctrlPr>
                            <a:rPr i="1">
                              <a:latin typeface="Cambria Math" panose="02040503050406030204" pitchFamily="18" charset="0"/>
                            </a:rPr>
                          </m:ctrlPr>
                        </m:sSupPr>
                        <m:e>
                          <m:r>
                            <a:rPr>
                              <a:latin typeface="Cambria Math" panose="02040503050406030204" pitchFamily="18" charset="0"/>
                            </a:rPr>
                            <m:t>𝜃</m:t>
                          </m:r>
                        </m:e>
                        <m:sup>
                          <m:r>
                            <a:rPr>
                              <a:latin typeface="Cambria Math" panose="02040503050406030204" pitchFamily="18" charset="0"/>
                            </a:rPr>
                            <m:t>𝑎</m:t>
                          </m:r>
                          <m:r>
                            <a:rPr>
                              <a:latin typeface="Cambria Math" panose="02040503050406030204" pitchFamily="18" charset="0"/>
                            </a:rPr>
                            <m:t>+</m:t>
                          </m:r>
                          <m:r>
                            <a:rPr>
                              <a:latin typeface="Cambria Math" panose="02040503050406030204" pitchFamily="18" charset="0"/>
                            </a:rPr>
                            <m:t>𝑘</m:t>
                          </m:r>
                          <m:r>
                            <a:rPr>
                              <a:latin typeface="Cambria Math" panose="02040503050406030204" pitchFamily="18" charset="0"/>
                            </a:rPr>
                            <m:t>−1</m:t>
                          </m:r>
                        </m:sup>
                      </m:sSup>
                    </m:e>
                  </m:nary>
                  <m:sSup>
                    <m:sSupPr>
                      <m:ctrlPr>
                        <a:rPr i="1">
                          <a:latin typeface="Cambria Math" panose="02040503050406030204" pitchFamily="18" charset="0"/>
                        </a:rPr>
                      </m:ctrlPr>
                    </m:sSupPr>
                    <m:e>
                      <m:d>
                        <m:dPr>
                          <m:ctrlPr>
                            <a:rPr i="1">
                              <a:latin typeface="Cambria Math" panose="02040503050406030204" pitchFamily="18" charset="0"/>
                            </a:rPr>
                          </m:ctrlPr>
                        </m:dPr>
                        <m:e>
                          <m:r>
                            <a:rPr>
                              <a:latin typeface="Cambria Math" panose="02040503050406030204" pitchFamily="18" charset="0"/>
                            </a:rPr>
                            <m:t>1−</m:t>
                          </m:r>
                          <m:r>
                            <a:rPr>
                              <a:latin typeface="Cambria Math" panose="02040503050406030204" pitchFamily="18" charset="0"/>
                            </a:rPr>
                            <m:t>𝜃</m:t>
                          </m:r>
                        </m:e>
                      </m:d>
                    </m:e>
                    <m:sup>
                      <m:r>
                        <a:rPr>
                          <a:latin typeface="Cambria Math" panose="02040503050406030204" pitchFamily="18" charset="0"/>
                        </a:rPr>
                        <m:t>𝑏</m:t>
                      </m:r>
                      <m:r>
                        <a:rPr>
                          <a:latin typeface="Cambria Math" panose="02040503050406030204" pitchFamily="18" charset="0"/>
                        </a:rPr>
                        <m:t>+</m:t>
                      </m:r>
                      <m:r>
                        <a:rPr>
                          <a:latin typeface="Cambria Math" panose="02040503050406030204" pitchFamily="18" charset="0"/>
                        </a:rPr>
                        <m:t>𝑛</m:t>
                      </m:r>
                      <m:r>
                        <a:rPr>
                          <a:latin typeface="Cambria Math" panose="02040503050406030204" pitchFamily="18" charset="0"/>
                        </a:rPr>
                        <m:t>−</m:t>
                      </m:r>
                      <m:r>
                        <a:rPr>
                          <a:latin typeface="Cambria Math" panose="02040503050406030204" pitchFamily="18" charset="0"/>
                        </a:rPr>
                        <m:t>𝑘</m:t>
                      </m:r>
                      <m:r>
                        <a:rPr>
                          <a:latin typeface="Cambria Math" panose="02040503050406030204" pitchFamily="18" charset="0"/>
                        </a:rPr>
                        <m:t>−1</m:t>
                      </m:r>
                    </m:sup>
                  </m:sSup>
                  <m:r>
                    <a:rPr>
                      <a:latin typeface="Cambria Math" panose="02040503050406030204" pitchFamily="18" charset="0"/>
                    </a:rPr>
                    <m:t>𝑑</m:t>
                  </m:r>
                  <m:r>
                    <a:rPr>
                      <a:latin typeface="Cambria Math" panose="02040503050406030204" pitchFamily="18" charset="0"/>
                    </a:rPr>
                    <m:t>𝜃</m:t>
                  </m:r>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𝛤</m:t>
                      </m:r>
                      <m:d>
                        <m:dPr>
                          <m:ctrlPr>
                            <a:rPr i="1">
                              <a:latin typeface="Cambria Math" panose="02040503050406030204" pitchFamily="18" charset="0"/>
                            </a:rPr>
                          </m:ctrlPr>
                        </m:dPr>
                        <m:e>
                          <m:r>
                            <a:rPr>
                              <a:latin typeface="Cambria Math" panose="02040503050406030204" pitchFamily="18" charset="0"/>
                            </a:rPr>
                            <m:t>𝑎</m:t>
                          </m:r>
                          <m:r>
                            <a:rPr>
                              <a:latin typeface="Cambria Math" panose="02040503050406030204" pitchFamily="18" charset="0"/>
                            </a:rPr>
                            <m:t>+</m:t>
                          </m:r>
                          <m:r>
                            <a:rPr>
                              <a:latin typeface="Cambria Math" panose="02040503050406030204" pitchFamily="18" charset="0"/>
                            </a:rPr>
                            <m:t>𝑘</m:t>
                          </m:r>
                        </m:e>
                      </m:d>
                      <m:r>
                        <a:rPr>
                          <a:latin typeface="Cambria Math" panose="02040503050406030204" pitchFamily="18" charset="0"/>
                        </a:rPr>
                        <m:t>𝛤</m:t>
                      </m:r>
                      <m:d>
                        <m:dPr>
                          <m:ctrlPr>
                            <a:rPr i="1">
                              <a:latin typeface="Cambria Math" panose="02040503050406030204" pitchFamily="18" charset="0"/>
                            </a:rPr>
                          </m:ctrlPr>
                        </m:dPr>
                        <m:e>
                          <m:r>
                            <a:rPr>
                              <a:latin typeface="Cambria Math" panose="02040503050406030204" pitchFamily="18" charset="0"/>
                            </a:rPr>
                            <m:t>𝑏</m:t>
                          </m:r>
                          <m:r>
                            <a:rPr>
                              <a:latin typeface="Cambria Math" panose="02040503050406030204" pitchFamily="18" charset="0"/>
                            </a:rPr>
                            <m:t>+</m:t>
                          </m:r>
                          <m:r>
                            <a:rPr>
                              <a:latin typeface="Cambria Math" panose="02040503050406030204" pitchFamily="18" charset="0"/>
                            </a:rPr>
                            <m:t>𝑛</m:t>
                          </m:r>
                          <m:r>
                            <a:rPr>
                              <a:latin typeface="Cambria Math" panose="02040503050406030204" pitchFamily="18" charset="0"/>
                            </a:rPr>
                            <m:t>−</m:t>
                          </m:r>
                          <m:r>
                            <a:rPr>
                              <a:latin typeface="Cambria Math" panose="02040503050406030204" pitchFamily="18" charset="0"/>
                            </a:rPr>
                            <m:t>𝑘</m:t>
                          </m:r>
                        </m:e>
                      </m:d>
                    </m:num>
                    <m:den>
                      <m:r>
                        <a:rPr>
                          <a:latin typeface="Cambria Math" panose="02040503050406030204" pitchFamily="18" charset="0"/>
                        </a:rPr>
                        <m:t>𝛤</m:t>
                      </m:r>
                      <m:d>
                        <m:dPr>
                          <m:ctrlPr>
                            <a:rPr i="1">
                              <a:latin typeface="Cambria Math" panose="02040503050406030204" pitchFamily="18" charset="0"/>
                            </a:rPr>
                          </m:ctrlPr>
                        </m:dPr>
                        <m:e>
                          <m:r>
                            <a:rPr>
                              <a:latin typeface="Cambria Math" panose="02040503050406030204" pitchFamily="18" charset="0"/>
                            </a:rPr>
                            <m:t>𝑎</m:t>
                          </m:r>
                          <m:r>
                            <a:rPr>
                              <a:latin typeface="Cambria Math" panose="02040503050406030204" pitchFamily="18" charset="0"/>
                            </a:rPr>
                            <m:t>+</m:t>
                          </m:r>
                          <m:r>
                            <a:rPr>
                              <a:latin typeface="Cambria Math" panose="02040503050406030204" pitchFamily="18" charset="0"/>
                            </a:rPr>
                            <m:t>𝑏</m:t>
                          </m:r>
                          <m:r>
                            <a:rPr>
                              <a:latin typeface="Cambria Math" panose="02040503050406030204" pitchFamily="18" charset="0"/>
                            </a:rPr>
                            <m:t>+</m:t>
                          </m:r>
                          <m:r>
                            <a:rPr>
                              <a:latin typeface="Cambria Math" panose="02040503050406030204" pitchFamily="18" charset="0"/>
                            </a:rPr>
                            <m:t>𝑛</m:t>
                          </m:r>
                        </m:e>
                      </m:d>
                    </m:den>
                  </m:f>
                </m:oMath>
              </m:oMathPara>
            </a14:m>
            <a:endParaRP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25</a:t>
            </a:fld>
            <a:endParaRPr lang="en-GB"/>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Example (cont’d)</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Therefore, the posterior density for </a:t>
            </a:r>
            <a14:m xmlns:a14="http://schemas.microsoft.com/office/drawing/2010/main">
              <m:oMath xmlns:m="http://schemas.openxmlformats.org/officeDocument/2006/math">
                <m:r>
                  <a:rPr>
                    <a:latin typeface="Cambria Math" panose="02040503050406030204" pitchFamily="18" charset="0"/>
                  </a:rPr>
                  <m:t>𝜋</m:t>
                </m:r>
              </m:oMath>
            </a14:m>
            <a:r>
              <a:t> is given by</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m>
                    <m:mPr>
                      <m:plcHide m:val="on"/>
                      <m:mcs>
                        <m:mc>
                          <m:mcPr>
                            <m:count m:val="3"/>
                            <m:mcJc m:val="center"/>
                          </m:mcPr>
                        </m:mc>
                      </m:mcs>
                      <m:ctrlPr>
                        <a:rPr>
                          <a:latin typeface="Cambria Math" panose="02040503050406030204" pitchFamily="18" charset="0"/>
                        </a:rPr>
                      </m:ctrlPr>
                    </m:mPr>
                    <m:mr>
                      <m:e>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𝜋</m:t>
                            </m:r>
                            <m:r>
                              <a:rPr>
                                <a:latin typeface="Cambria Math" panose="02040503050406030204" pitchFamily="18" charset="0"/>
                              </a:rPr>
                              <m:t>|</m:t>
                            </m:r>
                            <m:r>
                              <a:rPr>
                                <a:latin typeface="Cambria Math" panose="02040503050406030204" pitchFamily="18" charset="0"/>
                              </a:rPr>
                              <m:t>𝑘</m:t>
                            </m:r>
                          </m:e>
                        </m:d>
                      </m:e>
                      <m:e>
                        <m:r>
                          <a:rPr>
                            <a:latin typeface="Cambria Math" panose="02040503050406030204" pitchFamily="18" charset="0"/>
                          </a:rPr>
                          <m:t>=</m:t>
                        </m:r>
                      </m:e>
                      <m:e>
                        <m:f>
                          <m:fPr>
                            <m:ctrlPr>
                              <a:rPr i="1">
                                <a:latin typeface="Cambria Math" panose="02040503050406030204" pitchFamily="18" charset="0"/>
                              </a:rPr>
                            </m:ctrlPr>
                          </m:fPr>
                          <m:num>
                            <m:r>
                              <a:rPr>
                                <a:latin typeface="Cambria Math" panose="02040503050406030204" pitchFamily="18" charset="0"/>
                              </a:rPr>
                              <m:t>𝛾</m:t>
                            </m:r>
                            <m:d>
                              <m:dPr>
                                <m:ctrlPr>
                                  <a:rPr i="1">
                                    <a:latin typeface="Cambria Math" panose="02040503050406030204" pitchFamily="18" charset="0"/>
                                  </a:rPr>
                                </m:ctrlPr>
                              </m:dPr>
                              <m:e>
                                <m:r>
                                  <a:rPr>
                                    <a:latin typeface="Cambria Math" panose="02040503050406030204" pitchFamily="18" charset="0"/>
                                  </a:rPr>
                                  <m:t>𝑎</m:t>
                                </m:r>
                                <m:r>
                                  <a:rPr>
                                    <a:latin typeface="Cambria Math" panose="02040503050406030204" pitchFamily="18" charset="0"/>
                                  </a:rPr>
                                  <m:t>,</m:t>
                                </m:r>
                                <m:r>
                                  <a:rPr>
                                    <a:latin typeface="Cambria Math" panose="02040503050406030204" pitchFamily="18" charset="0"/>
                                  </a:rPr>
                                  <m:t>𝑏</m:t>
                                </m:r>
                              </m:e>
                            </m:d>
                            <m:d>
                              <m:dPr>
                                <m:ctrlPr>
                                  <a:rPr i="1">
                                    <a:latin typeface="Cambria Math" panose="02040503050406030204" pitchFamily="18" charset="0"/>
                                  </a:rPr>
                                </m:ctrlPr>
                              </m:dPr>
                              <m:e>
                                <m:f>
                                  <m:fPr>
                                    <m:type m:val="noBar"/>
                                    <m:ctrlPr>
                                      <a:rPr i="1">
                                        <a:latin typeface="Cambria Math" panose="02040503050406030204" pitchFamily="18" charset="0"/>
                                      </a:rPr>
                                    </m:ctrlPr>
                                  </m:fPr>
                                  <m:num>
                                    <m:r>
                                      <a:rPr>
                                        <a:latin typeface="Cambria Math" panose="02040503050406030204" pitchFamily="18" charset="0"/>
                                      </a:rPr>
                                      <m:t>𝑛</m:t>
                                    </m:r>
                                  </m:num>
                                  <m:den>
                                    <m:r>
                                      <a:rPr>
                                        <a:latin typeface="Cambria Math" panose="02040503050406030204" pitchFamily="18" charset="0"/>
                                      </a:rPr>
                                      <m:t>𝑘</m:t>
                                    </m:r>
                                  </m:den>
                                </m:f>
                              </m:e>
                            </m:d>
                            <m:sSup>
                              <m:sSupPr>
                                <m:ctrlPr>
                                  <a:rPr i="1">
                                    <a:latin typeface="Cambria Math" panose="02040503050406030204" pitchFamily="18" charset="0"/>
                                  </a:rPr>
                                </m:ctrlPr>
                              </m:sSupPr>
                              <m:e>
                                <m:r>
                                  <a:rPr>
                                    <a:latin typeface="Cambria Math" panose="02040503050406030204" pitchFamily="18" charset="0"/>
                                  </a:rPr>
                                  <m:t>𝜋</m:t>
                                </m:r>
                              </m:e>
                              <m:sup>
                                <m:r>
                                  <a:rPr>
                                    <a:latin typeface="Cambria Math" panose="02040503050406030204" pitchFamily="18" charset="0"/>
                                  </a:rPr>
                                  <m:t>𝑎</m:t>
                                </m:r>
                                <m:r>
                                  <a:rPr>
                                    <a:latin typeface="Cambria Math" panose="02040503050406030204" pitchFamily="18" charset="0"/>
                                  </a:rPr>
                                  <m:t>+</m:t>
                                </m:r>
                                <m:r>
                                  <a:rPr>
                                    <a:latin typeface="Cambria Math" panose="02040503050406030204" pitchFamily="18" charset="0"/>
                                  </a:rPr>
                                  <m:t>𝑘</m:t>
                                </m:r>
                                <m:r>
                                  <a:rPr>
                                    <a:latin typeface="Cambria Math" panose="02040503050406030204" pitchFamily="18" charset="0"/>
                                  </a:rPr>
                                  <m:t>−1</m:t>
                                </m:r>
                              </m:sup>
                            </m:sSup>
                            <m:sSup>
                              <m:sSupPr>
                                <m:ctrlPr>
                                  <a:rPr i="1">
                                    <a:latin typeface="Cambria Math" panose="02040503050406030204" pitchFamily="18" charset="0"/>
                                  </a:rPr>
                                </m:ctrlPr>
                              </m:sSupPr>
                              <m:e>
                                <m:d>
                                  <m:dPr>
                                    <m:ctrlPr>
                                      <a:rPr i="1">
                                        <a:latin typeface="Cambria Math" panose="02040503050406030204" pitchFamily="18" charset="0"/>
                                      </a:rPr>
                                    </m:ctrlPr>
                                  </m:dPr>
                                  <m:e>
                                    <m:r>
                                      <a:rPr>
                                        <a:latin typeface="Cambria Math" panose="02040503050406030204" pitchFamily="18" charset="0"/>
                                      </a:rPr>
                                      <m:t>1−</m:t>
                                    </m:r>
                                    <m:r>
                                      <a:rPr>
                                        <a:latin typeface="Cambria Math" panose="02040503050406030204" pitchFamily="18" charset="0"/>
                                      </a:rPr>
                                      <m:t>𝜋</m:t>
                                    </m:r>
                                  </m:e>
                                </m:d>
                              </m:e>
                              <m:sup>
                                <m:r>
                                  <a:rPr>
                                    <a:latin typeface="Cambria Math" panose="02040503050406030204" pitchFamily="18" charset="0"/>
                                  </a:rPr>
                                  <m:t>𝑏</m:t>
                                </m:r>
                                <m:r>
                                  <a:rPr>
                                    <a:latin typeface="Cambria Math" panose="02040503050406030204" pitchFamily="18" charset="0"/>
                                  </a:rPr>
                                  <m:t>+</m:t>
                                </m:r>
                                <m:r>
                                  <a:rPr>
                                    <a:latin typeface="Cambria Math" panose="02040503050406030204" pitchFamily="18" charset="0"/>
                                  </a:rPr>
                                  <m:t>𝑛</m:t>
                                </m:r>
                                <m:r>
                                  <a:rPr>
                                    <a:latin typeface="Cambria Math" panose="02040503050406030204" pitchFamily="18" charset="0"/>
                                  </a:rPr>
                                  <m:t>−</m:t>
                                </m:r>
                                <m:r>
                                  <a:rPr>
                                    <a:latin typeface="Cambria Math" panose="02040503050406030204" pitchFamily="18" charset="0"/>
                                  </a:rPr>
                                  <m:t>𝑘</m:t>
                                </m:r>
                                <m:r>
                                  <a:rPr>
                                    <a:latin typeface="Cambria Math" panose="02040503050406030204" pitchFamily="18" charset="0"/>
                                  </a:rPr>
                                  <m:t>−1</m:t>
                                </m:r>
                              </m:sup>
                            </m:sSup>
                          </m:num>
                          <m:den>
                            <m:r>
                              <a:rPr>
                                <a:latin typeface="Cambria Math" panose="02040503050406030204" pitchFamily="18" charset="0"/>
                              </a:rPr>
                              <m:t>𝛾</m:t>
                            </m:r>
                            <m:d>
                              <m:dPr>
                                <m:ctrlPr>
                                  <a:rPr i="1">
                                    <a:latin typeface="Cambria Math" panose="02040503050406030204" pitchFamily="18" charset="0"/>
                                  </a:rPr>
                                </m:ctrlPr>
                              </m:dPr>
                              <m:e>
                                <m:r>
                                  <a:rPr>
                                    <a:latin typeface="Cambria Math" panose="02040503050406030204" pitchFamily="18" charset="0"/>
                                  </a:rPr>
                                  <m:t>𝑎</m:t>
                                </m:r>
                                <m:r>
                                  <a:rPr>
                                    <a:latin typeface="Cambria Math" panose="02040503050406030204" pitchFamily="18" charset="0"/>
                                  </a:rPr>
                                  <m:t>,</m:t>
                                </m:r>
                                <m:r>
                                  <a:rPr>
                                    <a:latin typeface="Cambria Math" panose="02040503050406030204" pitchFamily="18" charset="0"/>
                                  </a:rPr>
                                  <m:t>𝑏</m:t>
                                </m:r>
                              </m:e>
                            </m:d>
                            <m:d>
                              <m:dPr>
                                <m:ctrlPr>
                                  <a:rPr i="1">
                                    <a:latin typeface="Cambria Math" panose="02040503050406030204" pitchFamily="18" charset="0"/>
                                  </a:rPr>
                                </m:ctrlPr>
                              </m:dPr>
                              <m:e>
                                <m:f>
                                  <m:fPr>
                                    <m:type m:val="noBar"/>
                                    <m:ctrlPr>
                                      <a:rPr i="1">
                                        <a:latin typeface="Cambria Math" panose="02040503050406030204" pitchFamily="18" charset="0"/>
                                      </a:rPr>
                                    </m:ctrlPr>
                                  </m:fPr>
                                  <m:num>
                                    <m:r>
                                      <a:rPr>
                                        <a:latin typeface="Cambria Math" panose="02040503050406030204" pitchFamily="18" charset="0"/>
                                      </a:rPr>
                                      <m:t>𝑛</m:t>
                                    </m:r>
                                  </m:num>
                                  <m:den>
                                    <m:r>
                                      <a:rPr>
                                        <a:latin typeface="Cambria Math" panose="02040503050406030204" pitchFamily="18" charset="0"/>
                                      </a:rPr>
                                      <m:t>𝑘</m:t>
                                    </m:r>
                                  </m:den>
                                </m:f>
                              </m:e>
                            </m:d>
                            <m:f>
                              <m:fPr>
                                <m:ctrlPr>
                                  <a:rPr i="1">
                                    <a:latin typeface="Cambria Math" panose="02040503050406030204" pitchFamily="18" charset="0"/>
                                  </a:rPr>
                                </m:ctrlPr>
                              </m:fPr>
                              <m:num>
                                <m:r>
                                  <a:rPr>
                                    <a:latin typeface="Cambria Math" panose="02040503050406030204" pitchFamily="18" charset="0"/>
                                  </a:rPr>
                                  <m:t>𝛤</m:t>
                                </m:r>
                                <m:d>
                                  <m:dPr>
                                    <m:ctrlPr>
                                      <a:rPr i="1">
                                        <a:latin typeface="Cambria Math" panose="02040503050406030204" pitchFamily="18" charset="0"/>
                                      </a:rPr>
                                    </m:ctrlPr>
                                  </m:dPr>
                                  <m:e>
                                    <m:r>
                                      <a:rPr>
                                        <a:latin typeface="Cambria Math" panose="02040503050406030204" pitchFamily="18" charset="0"/>
                                      </a:rPr>
                                      <m:t>𝑎</m:t>
                                    </m:r>
                                    <m:r>
                                      <a:rPr>
                                        <a:latin typeface="Cambria Math" panose="02040503050406030204" pitchFamily="18" charset="0"/>
                                      </a:rPr>
                                      <m:t>+</m:t>
                                    </m:r>
                                    <m:r>
                                      <a:rPr>
                                        <a:latin typeface="Cambria Math" panose="02040503050406030204" pitchFamily="18" charset="0"/>
                                      </a:rPr>
                                      <m:t>𝑘</m:t>
                                    </m:r>
                                  </m:e>
                                </m:d>
                                <m:r>
                                  <a:rPr>
                                    <a:latin typeface="Cambria Math" panose="02040503050406030204" pitchFamily="18" charset="0"/>
                                  </a:rPr>
                                  <m:t>𝛤</m:t>
                                </m:r>
                                <m:d>
                                  <m:dPr>
                                    <m:ctrlPr>
                                      <a:rPr i="1">
                                        <a:latin typeface="Cambria Math" panose="02040503050406030204" pitchFamily="18" charset="0"/>
                                      </a:rPr>
                                    </m:ctrlPr>
                                  </m:dPr>
                                  <m:e>
                                    <m:r>
                                      <a:rPr>
                                        <a:latin typeface="Cambria Math" panose="02040503050406030204" pitchFamily="18" charset="0"/>
                                      </a:rPr>
                                      <m:t>𝑏</m:t>
                                    </m:r>
                                    <m:r>
                                      <a:rPr>
                                        <a:latin typeface="Cambria Math" panose="02040503050406030204" pitchFamily="18" charset="0"/>
                                      </a:rPr>
                                      <m:t>+</m:t>
                                    </m:r>
                                    <m:r>
                                      <a:rPr>
                                        <a:latin typeface="Cambria Math" panose="02040503050406030204" pitchFamily="18" charset="0"/>
                                      </a:rPr>
                                      <m:t>𝑛</m:t>
                                    </m:r>
                                    <m:r>
                                      <a:rPr>
                                        <a:latin typeface="Cambria Math" panose="02040503050406030204" pitchFamily="18" charset="0"/>
                                      </a:rPr>
                                      <m:t>−</m:t>
                                    </m:r>
                                    <m:r>
                                      <a:rPr>
                                        <a:latin typeface="Cambria Math" panose="02040503050406030204" pitchFamily="18" charset="0"/>
                                      </a:rPr>
                                      <m:t>𝑘</m:t>
                                    </m:r>
                                  </m:e>
                                </m:d>
                              </m:num>
                              <m:den>
                                <m:r>
                                  <a:rPr>
                                    <a:latin typeface="Cambria Math" panose="02040503050406030204" pitchFamily="18" charset="0"/>
                                  </a:rPr>
                                  <m:t>𝛤</m:t>
                                </m:r>
                                <m:d>
                                  <m:dPr>
                                    <m:ctrlPr>
                                      <a:rPr i="1">
                                        <a:latin typeface="Cambria Math" panose="02040503050406030204" pitchFamily="18" charset="0"/>
                                      </a:rPr>
                                    </m:ctrlPr>
                                  </m:dPr>
                                  <m:e>
                                    <m:r>
                                      <a:rPr>
                                        <a:latin typeface="Cambria Math" panose="02040503050406030204" pitchFamily="18" charset="0"/>
                                      </a:rPr>
                                      <m:t>𝑎</m:t>
                                    </m:r>
                                    <m:r>
                                      <a:rPr>
                                        <a:latin typeface="Cambria Math" panose="02040503050406030204" pitchFamily="18" charset="0"/>
                                      </a:rPr>
                                      <m:t>+</m:t>
                                    </m:r>
                                    <m:r>
                                      <a:rPr>
                                        <a:latin typeface="Cambria Math" panose="02040503050406030204" pitchFamily="18" charset="0"/>
                                      </a:rPr>
                                      <m:t>𝑏</m:t>
                                    </m:r>
                                    <m:r>
                                      <a:rPr>
                                        <a:latin typeface="Cambria Math" panose="02040503050406030204" pitchFamily="18" charset="0"/>
                                      </a:rPr>
                                      <m:t>+</m:t>
                                    </m:r>
                                    <m:r>
                                      <a:rPr>
                                        <a:latin typeface="Cambria Math" panose="02040503050406030204" pitchFamily="18" charset="0"/>
                                      </a:rPr>
                                      <m:t>𝑛</m:t>
                                    </m:r>
                                  </m:e>
                                </m:d>
                              </m:den>
                            </m:f>
                          </m:den>
                        </m:f>
                      </m:e>
                    </m:mr>
                    <m:mr>
                      <m:e/>
                      <m:e/>
                      <m:e/>
                    </m:mr>
                    <m:mr>
                      <m:e/>
                      <m:e>
                        <m:r>
                          <a:rPr>
                            <a:latin typeface="Cambria Math" panose="02040503050406030204" pitchFamily="18" charset="0"/>
                          </a:rPr>
                          <m:t>=</m:t>
                        </m:r>
                      </m:e>
                      <m:e>
                        <m:f>
                          <m:fPr>
                            <m:ctrlPr>
                              <a:rPr i="1">
                                <a:latin typeface="Cambria Math" panose="02040503050406030204" pitchFamily="18" charset="0"/>
                              </a:rPr>
                            </m:ctrlPr>
                          </m:fPr>
                          <m:num>
                            <m:r>
                              <a:rPr>
                                <a:latin typeface="Cambria Math" panose="02040503050406030204" pitchFamily="18" charset="0"/>
                              </a:rPr>
                              <m:t>𝛤</m:t>
                            </m:r>
                            <m:d>
                              <m:dPr>
                                <m:ctrlPr>
                                  <a:rPr i="1">
                                    <a:latin typeface="Cambria Math" panose="02040503050406030204" pitchFamily="18" charset="0"/>
                                  </a:rPr>
                                </m:ctrlPr>
                              </m:dPr>
                              <m:e>
                                <m:r>
                                  <a:rPr>
                                    <a:latin typeface="Cambria Math" panose="02040503050406030204" pitchFamily="18" charset="0"/>
                                  </a:rPr>
                                  <m:t>𝑎</m:t>
                                </m:r>
                                <m:r>
                                  <a:rPr>
                                    <a:latin typeface="Cambria Math" panose="02040503050406030204" pitchFamily="18" charset="0"/>
                                  </a:rPr>
                                  <m:t>+</m:t>
                                </m:r>
                                <m:r>
                                  <a:rPr>
                                    <a:latin typeface="Cambria Math" panose="02040503050406030204" pitchFamily="18" charset="0"/>
                                  </a:rPr>
                                  <m:t>𝑏</m:t>
                                </m:r>
                                <m:r>
                                  <a:rPr>
                                    <a:latin typeface="Cambria Math" panose="02040503050406030204" pitchFamily="18" charset="0"/>
                                  </a:rPr>
                                  <m:t>+</m:t>
                                </m:r>
                                <m:r>
                                  <a:rPr>
                                    <a:latin typeface="Cambria Math" panose="02040503050406030204" pitchFamily="18" charset="0"/>
                                  </a:rPr>
                                  <m:t>𝑛</m:t>
                                </m:r>
                              </m:e>
                            </m:d>
                          </m:num>
                          <m:den>
                            <m:r>
                              <a:rPr>
                                <a:latin typeface="Cambria Math" panose="02040503050406030204" pitchFamily="18" charset="0"/>
                              </a:rPr>
                              <m:t>𝛤</m:t>
                            </m:r>
                            <m:d>
                              <m:dPr>
                                <m:ctrlPr>
                                  <a:rPr i="1">
                                    <a:latin typeface="Cambria Math" panose="02040503050406030204" pitchFamily="18" charset="0"/>
                                  </a:rPr>
                                </m:ctrlPr>
                              </m:dPr>
                              <m:e>
                                <m:r>
                                  <a:rPr>
                                    <a:latin typeface="Cambria Math" panose="02040503050406030204" pitchFamily="18" charset="0"/>
                                  </a:rPr>
                                  <m:t>𝑎</m:t>
                                </m:r>
                                <m:r>
                                  <a:rPr>
                                    <a:latin typeface="Cambria Math" panose="02040503050406030204" pitchFamily="18" charset="0"/>
                                  </a:rPr>
                                  <m:t>+</m:t>
                                </m:r>
                                <m:r>
                                  <a:rPr>
                                    <a:latin typeface="Cambria Math" panose="02040503050406030204" pitchFamily="18" charset="0"/>
                                  </a:rPr>
                                  <m:t>𝑘</m:t>
                                </m:r>
                              </m:e>
                            </m:d>
                            <m:r>
                              <a:rPr>
                                <a:latin typeface="Cambria Math" panose="02040503050406030204" pitchFamily="18" charset="0"/>
                              </a:rPr>
                              <m:t>𝛤</m:t>
                            </m:r>
                            <m:d>
                              <m:dPr>
                                <m:ctrlPr>
                                  <a:rPr i="1">
                                    <a:latin typeface="Cambria Math" panose="02040503050406030204" pitchFamily="18" charset="0"/>
                                  </a:rPr>
                                </m:ctrlPr>
                              </m:dPr>
                              <m:e>
                                <m:r>
                                  <a:rPr>
                                    <a:latin typeface="Cambria Math" panose="02040503050406030204" pitchFamily="18" charset="0"/>
                                  </a:rPr>
                                  <m:t>𝑛</m:t>
                                </m:r>
                                <m:r>
                                  <a:rPr>
                                    <a:latin typeface="Cambria Math" panose="02040503050406030204" pitchFamily="18" charset="0"/>
                                  </a:rPr>
                                  <m:t>−</m:t>
                                </m:r>
                                <m:r>
                                  <a:rPr>
                                    <a:latin typeface="Cambria Math" panose="02040503050406030204" pitchFamily="18" charset="0"/>
                                  </a:rPr>
                                  <m:t>𝑘</m:t>
                                </m:r>
                                <m:r>
                                  <a:rPr>
                                    <a:latin typeface="Cambria Math" panose="02040503050406030204" pitchFamily="18" charset="0"/>
                                  </a:rPr>
                                  <m:t>+</m:t>
                                </m:r>
                                <m:r>
                                  <a:rPr>
                                    <a:latin typeface="Cambria Math" panose="02040503050406030204" pitchFamily="18" charset="0"/>
                                  </a:rPr>
                                  <m:t>𝑏</m:t>
                                </m:r>
                              </m:e>
                            </m:d>
                          </m:den>
                        </m:f>
                        <m:sSup>
                          <m:sSupPr>
                            <m:ctrlPr>
                              <a:rPr i="1">
                                <a:latin typeface="Cambria Math" panose="02040503050406030204" pitchFamily="18" charset="0"/>
                              </a:rPr>
                            </m:ctrlPr>
                          </m:sSupPr>
                          <m:e>
                            <m:r>
                              <a:rPr>
                                <a:latin typeface="Cambria Math" panose="02040503050406030204" pitchFamily="18" charset="0"/>
                              </a:rPr>
                              <m:t>𝜋</m:t>
                            </m:r>
                          </m:e>
                          <m:sup>
                            <m:r>
                              <a:rPr>
                                <a:latin typeface="Cambria Math" panose="02040503050406030204" pitchFamily="18" charset="0"/>
                              </a:rPr>
                              <m:t>𝑎</m:t>
                            </m:r>
                            <m:r>
                              <a:rPr>
                                <a:latin typeface="Cambria Math" panose="02040503050406030204" pitchFamily="18" charset="0"/>
                              </a:rPr>
                              <m:t>+</m:t>
                            </m:r>
                            <m:r>
                              <a:rPr>
                                <a:latin typeface="Cambria Math" panose="02040503050406030204" pitchFamily="18" charset="0"/>
                              </a:rPr>
                              <m:t>𝑘</m:t>
                            </m:r>
                            <m:r>
                              <a:rPr>
                                <a:latin typeface="Cambria Math" panose="02040503050406030204" pitchFamily="18" charset="0"/>
                              </a:rPr>
                              <m:t>−1</m:t>
                            </m:r>
                          </m:sup>
                        </m:sSup>
                        <m:sSup>
                          <m:sSupPr>
                            <m:ctrlPr>
                              <a:rPr i="1">
                                <a:latin typeface="Cambria Math" panose="02040503050406030204" pitchFamily="18" charset="0"/>
                              </a:rPr>
                            </m:ctrlPr>
                          </m:sSupPr>
                          <m:e>
                            <m:d>
                              <m:dPr>
                                <m:ctrlPr>
                                  <a:rPr i="1">
                                    <a:latin typeface="Cambria Math" panose="02040503050406030204" pitchFamily="18" charset="0"/>
                                  </a:rPr>
                                </m:ctrlPr>
                              </m:dPr>
                              <m:e>
                                <m:r>
                                  <a:rPr>
                                    <a:latin typeface="Cambria Math" panose="02040503050406030204" pitchFamily="18" charset="0"/>
                                  </a:rPr>
                                  <m:t>1−</m:t>
                                </m:r>
                                <m:r>
                                  <a:rPr>
                                    <a:latin typeface="Cambria Math" panose="02040503050406030204" pitchFamily="18" charset="0"/>
                                  </a:rPr>
                                  <m:t>𝜋</m:t>
                                </m:r>
                              </m:e>
                            </m:d>
                          </m:e>
                          <m:sup>
                            <m:r>
                              <a:rPr>
                                <a:latin typeface="Cambria Math" panose="02040503050406030204" pitchFamily="18" charset="0"/>
                              </a:rPr>
                              <m:t>𝑏</m:t>
                            </m:r>
                            <m:r>
                              <a:rPr>
                                <a:latin typeface="Cambria Math" panose="02040503050406030204" pitchFamily="18" charset="0"/>
                              </a:rPr>
                              <m:t>+</m:t>
                            </m:r>
                            <m:r>
                              <a:rPr>
                                <a:latin typeface="Cambria Math" panose="02040503050406030204" pitchFamily="18" charset="0"/>
                              </a:rPr>
                              <m:t>𝑛</m:t>
                            </m:r>
                            <m:r>
                              <a:rPr>
                                <a:latin typeface="Cambria Math" panose="02040503050406030204" pitchFamily="18" charset="0"/>
                              </a:rPr>
                              <m:t>−</m:t>
                            </m:r>
                            <m:r>
                              <a:rPr>
                                <a:latin typeface="Cambria Math" panose="02040503050406030204" pitchFamily="18" charset="0"/>
                              </a:rPr>
                              <m:t>𝑘</m:t>
                            </m:r>
                            <m:r>
                              <a:rPr>
                                <a:latin typeface="Cambria Math" panose="02040503050406030204" pitchFamily="18" charset="0"/>
                              </a:rPr>
                              <m:t>−1</m:t>
                            </m:r>
                          </m:sup>
                        </m:sSup>
                      </m:e>
                    </m:mr>
                  </m:m>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which is a Beta(</a:t>
            </a:r>
            <a14:m xmlns:a14="http://schemas.microsoft.com/office/drawing/2010/main">
              <m:oMath xmlns:m="http://schemas.openxmlformats.org/officeDocument/2006/math">
                <m:r>
                  <a:rPr>
                    <a:latin typeface="Cambria Math" panose="02040503050406030204" pitchFamily="18" charset="0"/>
                  </a:rPr>
                  <m:t>𝑎</m:t>
                </m:r>
                <m:r>
                  <a:rPr>
                    <a:latin typeface="Cambria Math" panose="02040503050406030204" pitchFamily="18" charset="0"/>
                  </a:rPr>
                  <m:t>+</m:t>
                </m:r>
                <m:r>
                  <a:rPr>
                    <a:latin typeface="Cambria Math" panose="02040503050406030204" pitchFamily="18" charset="0"/>
                  </a:rPr>
                  <m:t>𝑘</m:t>
                </m:r>
              </m:oMath>
            </a14:m>
            <a:r>
              <a:t>,</a:t>
            </a:r>
            <a14:m xmlns:a14="http://schemas.microsoft.com/office/drawing/2010/main">
              <m:oMath xmlns:m="http://schemas.openxmlformats.org/officeDocument/2006/math">
                <m:r>
                  <a:rPr>
                    <a:latin typeface="Cambria Math" panose="02040503050406030204" pitchFamily="18" charset="0"/>
                  </a:rPr>
                  <m:t>𝑏</m:t>
                </m:r>
                <m:r>
                  <a:rPr>
                    <a:latin typeface="Cambria Math" panose="02040503050406030204" pitchFamily="18" charset="0"/>
                  </a:rPr>
                  <m:t>+</m:t>
                </m:r>
                <m:r>
                  <a:rPr>
                    <a:latin typeface="Cambria Math" panose="02040503050406030204" pitchFamily="18" charset="0"/>
                  </a:rPr>
                  <m:t>𝑛</m:t>
                </m:r>
                <m:r>
                  <a:rPr>
                    <a:latin typeface="Cambria Math" panose="02040503050406030204" pitchFamily="18" charset="0"/>
                  </a:rPr>
                  <m:t>−</m:t>
                </m:r>
                <m:r>
                  <a:rPr>
                    <a:latin typeface="Cambria Math" panose="02040503050406030204" pitchFamily="18" charset="0"/>
                  </a:rPr>
                  <m:t>𝑘</m:t>
                </m:r>
              </m:oMath>
            </a14:m>
            <a:r>
              <a:t>) distribution.</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26</a:t>
            </a:fld>
            <a:endParaRPr lang="en-GB"/>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Example (cont’d)</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Filling in </a:t>
            </a:r>
            <a14:m xmlns:a14="http://schemas.microsoft.com/office/drawing/2010/main">
              <m:oMath xmlns:m="http://schemas.openxmlformats.org/officeDocument/2006/math">
                <m:r>
                  <a:rPr>
                    <a:latin typeface="Cambria Math" panose="02040503050406030204" pitchFamily="18" charset="0"/>
                  </a:rPr>
                  <m:t>𝑘</m:t>
                </m:r>
                <m:r>
                  <a:rPr>
                    <a:latin typeface="Cambria Math" panose="02040503050406030204" pitchFamily="18" charset="0"/>
                  </a:rPr>
                  <m:t>=2</m:t>
                </m:r>
              </m:oMath>
            </a14:m>
            <a:r>
              <a:t>, </a:t>
            </a:r>
            <a14:m xmlns:a14="http://schemas.microsoft.com/office/drawing/2010/main">
              <m:oMath xmlns:m="http://schemas.openxmlformats.org/officeDocument/2006/math">
                <m:r>
                  <a:rPr>
                    <a:latin typeface="Cambria Math" panose="02040503050406030204" pitchFamily="18" charset="0"/>
                  </a:rPr>
                  <m:t>𝑛</m:t>
                </m:r>
                <m:r>
                  <a:rPr>
                    <a:latin typeface="Cambria Math" panose="02040503050406030204" pitchFamily="18" charset="0"/>
                  </a:rPr>
                  <m:t>=6</m:t>
                </m:r>
              </m:oMath>
            </a14:m>
            <a:r>
              <a:t>, </a:t>
            </a:r>
            <a14:m xmlns:a14="http://schemas.microsoft.com/office/drawing/2010/main">
              <m:oMath xmlns:m="http://schemas.openxmlformats.org/officeDocument/2006/math">
                <m:r>
                  <a:rPr>
                    <a:latin typeface="Cambria Math" panose="02040503050406030204" pitchFamily="18" charset="0"/>
                  </a:rPr>
                  <m:t>𝑎</m:t>
                </m:r>
                <m:r>
                  <a:rPr>
                    <a:latin typeface="Cambria Math" panose="02040503050406030204" pitchFamily="18" charset="0"/>
                  </a:rPr>
                  <m:t>=4</m:t>
                </m:r>
              </m:oMath>
            </a14:m>
            <a:r>
              <a:t>, </a:t>
            </a:r>
            <a14:m xmlns:a14="http://schemas.microsoft.com/office/drawing/2010/main">
              <m:oMath xmlns:m="http://schemas.openxmlformats.org/officeDocument/2006/math">
                <m:r>
                  <a:rPr>
                    <a:latin typeface="Cambria Math" panose="02040503050406030204" pitchFamily="18" charset="0"/>
                  </a:rPr>
                  <m:t>𝑏</m:t>
                </m:r>
                <m:r>
                  <a:rPr>
                    <a:latin typeface="Cambria Math" panose="02040503050406030204" pitchFamily="18" charset="0"/>
                  </a:rPr>
                  <m:t>=4</m:t>
                </m:r>
              </m:oMath>
            </a14:m>
            <a:r>
              <a:t>, we get a Beta(6,8) distribution:</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𝜋</m:t>
                      </m:r>
                      <m:r>
                        <a:rPr>
                          <a:latin typeface="Cambria Math" panose="02040503050406030204" pitchFamily="18" charset="0"/>
                        </a:rPr>
                        <m:t>|</m:t>
                      </m:r>
                      <m:r>
                        <a:rPr>
                          <a:latin typeface="Cambria Math" panose="02040503050406030204" pitchFamily="18" charset="0"/>
                        </a:rPr>
                        <m:t>𝑘</m:t>
                      </m:r>
                      <m:r>
                        <a:rPr>
                          <a:latin typeface="Cambria Math" panose="02040503050406030204" pitchFamily="18" charset="0"/>
                        </a:rPr>
                        <m:t>=2</m:t>
                      </m:r>
                    </m:e>
                  </m:d>
                  <m:r>
                    <a:rPr>
                      <a:latin typeface="Cambria Math" panose="02040503050406030204" pitchFamily="18" charset="0"/>
                    </a:rPr>
                    <m:t>=10296⋅</m:t>
                  </m:r>
                  <m:sSup>
                    <m:sSupPr>
                      <m:ctrlPr>
                        <a:rPr i="1">
                          <a:latin typeface="Cambria Math" panose="02040503050406030204" pitchFamily="18" charset="0"/>
                        </a:rPr>
                      </m:ctrlPr>
                    </m:sSupPr>
                    <m:e>
                      <m:r>
                        <a:rPr>
                          <a:latin typeface="Cambria Math" panose="02040503050406030204" pitchFamily="18" charset="0"/>
                        </a:rPr>
                        <m:t>𝜋</m:t>
                      </m:r>
                    </m:e>
                    <m:sup>
                      <m:r>
                        <a:rPr>
                          <a:latin typeface="Cambria Math" panose="02040503050406030204" pitchFamily="18" charset="0"/>
                        </a:rPr>
                        <m:t>5</m:t>
                      </m:r>
                    </m:sup>
                  </m:sSup>
                  <m:r>
                    <a:rPr>
                      <a:latin typeface="Cambria Math" panose="02040503050406030204" pitchFamily="18" charset="0"/>
                    </a:rPr>
                    <m:t>⋅</m:t>
                  </m:r>
                  <m:sSup>
                    <m:sSupPr>
                      <m:ctrlPr>
                        <a:rPr i="1">
                          <a:latin typeface="Cambria Math" panose="02040503050406030204" pitchFamily="18" charset="0"/>
                        </a:rPr>
                      </m:ctrlPr>
                    </m:sSupPr>
                    <m:e>
                      <m:d>
                        <m:dPr>
                          <m:ctrlPr>
                            <a:rPr i="1">
                              <a:latin typeface="Cambria Math" panose="02040503050406030204" pitchFamily="18" charset="0"/>
                            </a:rPr>
                          </m:ctrlPr>
                        </m:dPr>
                        <m:e>
                          <m:r>
                            <a:rPr>
                              <a:latin typeface="Cambria Math" panose="02040503050406030204" pitchFamily="18" charset="0"/>
                            </a:rPr>
                            <m:t>1−</m:t>
                          </m:r>
                          <m:r>
                            <a:rPr>
                              <a:latin typeface="Cambria Math" panose="02040503050406030204" pitchFamily="18" charset="0"/>
                            </a:rPr>
                            <m:t>𝜋</m:t>
                          </m:r>
                        </m:e>
                      </m:d>
                    </m:e>
                    <m:sup>
                      <m:r>
                        <a:rPr>
                          <a:latin typeface="Cambria Math" panose="02040503050406030204" pitchFamily="18" charset="0"/>
                        </a:rPr>
                        <m:t>7</m:t>
                      </m:r>
                    </m:sup>
                  </m:sSup>
                </m:oMath>
              </m:oMathPara>
            </a14:m>
            <a:endParaRPr/>
          </a:p>
          <a:p>
            <a:pPr marL="0" lvl="0" indent="0">
              <a:buNone/>
            </a:pPr>
            <a:r>
              <a:t>for </a:t>
            </a:r>
            <a14:m xmlns:a14="http://schemas.microsoft.com/office/drawing/2010/main">
              <m:oMath xmlns:m="http://schemas.openxmlformats.org/officeDocument/2006/math">
                <m:r>
                  <a:rPr>
                    <a:latin typeface="Cambria Math" panose="02040503050406030204" pitchFamily="18" charset="0"/>
                  </a:rPr>
                  <m:t>𝜋</m:t>
                </m:r>
                <m:r>
                  <a:rPr>
                    <a:latin typeface="Cambria Math" panose="02040503050406030204" pitchFamily="18" charset="0"/>
                  </a:rPr>
                  <m:t>∈</m:t>
                </m:r>
                <m:d>
                  <m:dPr>
                    <m:begChr m:val="["/>
                    <m:endChr m:val="]"/>
                    <m:ctrlPr>
                      <a:rPr i="1">
                        <a:latin typeface="Cambria Math" panose="02040503050406030204" pitchFamily="18" charset="0"/>
                      </a:rPr>
                    </m:ctrlPr>
                  </m:dPr>
                  <m:e>
                    <m:r>
                      <a:rPr>
                        <a:latin typeface="Cambria Math" panose="02040503050406030204" pitchFamily="18" charset="0"/>
                      </a:rPr>
                      <m:t>0,1</m:t>
                    </m:r>
                  </m:e>
                </m:d>
              </m:oMath>
            </a14:m>
            <a:r>
              <a:t>.</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Note: Remember that </a:t>
            </a:r>
            <a14:m xmlns:a14="http://schemas.microsoft.com/office/drawing/2010/main">
              <m:oMath xmlns:m="http://schemas.openxmlformats.org/officeDocument/2006/math">
                <m:r>
                  <a:rPr>
                    <a:latin typeface="Cambria Math" panose="02040503050406030204" pitchFamily="18" charset="0"/>
                  </a:rPr>
                  <m:t>𝛤</m:t>
                </m:r>
                <m:d>
                  <m:dPr>
                    <m:ctrlPr>
                      <a:rPr i="1">
                        <a:latin typeface="Cambria Math" panose="02040503050406030204" pitchFamily="18" charset="0"/>
                      </a:rPr>
                    </m:ctrlPr>
                  </m:dPr>
                  <m:e>
                    <m:r>
                      <a:rPr>
                        <a:latin typeface="Cambria Math" panose="02040503050406030204" pitchFamily="18" charset="0"/>
                      </a:rPr>
                      <m:t>𝑚</m:t>
                    </m:r>
                  </m:e>
                </m:d>
                <m:r>
                  <a:rPr>
                    <a:latin typeface="Cambria Math" panose="02040503050406030204" pitchFamily="18" charset="0"/>
                  </a:rPr>
                  <m:t>=</m:t>
                </m:r>
                <m:d>
                  <m:dPr>
                    <m:ctrlPr>
                      <a:rPr i="1">
                        <a:latin typeface="Cambria Math" panose="02040503050406030204" pitchFamily="18" charset="0"/>
                      </a:rPr>
                    </m:ctrlPr>
                  </m:dPr>
                  <m:e>
                    <m:r>
                      <a:rPr>
                        <a:latin typeface="Cambria Math" panose="02040503050406030204" pitchFamily="18" charset="0"/>
                      </a:rPr>
                      <m:t>𝑚</m:t>
                    </m:r>
                    <m:r>
                      <a:rPr>
                        <a:latin typeface="Cambria Math" panose="02040503050406030204" pitchFamily="18" charset="0"/>
                      </a:rPr>
                      <m:t>−1</m:t>
                    </m:r>
                  </m:e>
                </m:d>
                <m:r>
                  <a:rPr>
                    <a:latin typeface="Cambria Math" panose="02040503050406030204" pitchFamily="18" charset="0"/>
                  </a:rPr>
                  <m:t>!</m:t>
                </m:r>
              </m:oMath>
            </a14:m>
            <a:r>
              <a:t> for </a:t>
            </a:r>
            <a14:m xmlns:a14="http://schemas.microsoft.com/office/drawing/2010/main">
              <m:oMath xmlns:m="http://schemas.openxmlformats.org/officeDocument/2006/math">
                <m:r>
                  <a:rPr>
                    <a:latin typeface="Cambria Math" panose="02040503050406030204" pitchFamily="18" charset="0"/>
                  </a:rPr>
                  <m:t>𝑚</m:t>
                </m:r>
                <m:r>
                  <a:rPr>
                    <a:latin typeface="Cambria Math" panose="02040503050406030204" pitchFamily="18" charset="0"/>
                  </a:rPr>
                  <m:t>=0,1,2,…</m:t>
                </m:r>
              </m:oMath>
            </a14:m>
            <a:r>
              <a:t> .</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27</a:t>
            </a:fld>
            <a:endParaRPr lang="en-GB"/>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Example (cont’d)</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So we see that</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d>
                    <m:dPr>
                      <m:begChr m:val="{"/>
                      <m:endChr m:val=""/>
                      <m:ctrlPr>
                        <a:rPr>
                          <a:latin typeface="Cambria Math" panose="02040503050406030204" pitchFamily="18" charset="0"/>
                        </a:rPr>
                      </m:ctrlPr>
                    </m:dPr>
                    <m:e>
                      <m:m>
                        <m:mPr>
                          <m:plcHide m:val="on"/>
                          <m:mcs>
                            <m:mc>
                              <m:mcPr>
                                <m:count m:val="2"/>
                                <m:mcJc m:val="center"/>
                              </m:mcPr>
                            </m:mc>
                          </m:mcs>
                          <m:ctrlPr>
                            <a:rPr>
                              <a:latin typeface="Cambria Math" panose="02040503050406030204" pitchFamily="18" charset="0"/>
                            </a:rPr>
                          </m:ctrlPr>
                        </m:mPr>
                        <m:mr>
                          <m:e>
                            <m:r>
                              <m:rPr>
                                <m:nor/>
                              </m:rPr>
                              <a:rPr/>
                              <m:t>prior</m:t>
                            </m:r>
                            <m:r>
                              <m:rPr>
                                <m:nor/>
                              </m:rPr>
                              <a:rPr/>
                              <m:t> </m:t>
                            </m:r>
                            <m:r>
                              <a:rPr>
                                <a:latin typeface="Cambria Math" panose="02040503050406030204" pitchFamily="18" charset="0"/>
                              </a:rPr>
                              <m:t> </m:t>
                            </m:r>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𝜋</m:t>
                                </m:r>
                              </m:e>
                            </m:d>
                          </m:e>
                          <m:e>
                            <m:r>
                              <a:rPr>
                                <a:latin typeface="Cambria Math" panose="02040503050406030204" pitchFamily="18" charset="0"/>
                              </a:rPr>
                              <m:t>=</m:t>
                            </m:r>
                            <m:r>
                              <m:rPr>
                                <m:nor/>
                              </m:rPr>
                              <a:rPr/>
                              <m:t>Beta</m:t>
                            </m:r>
                            <m:d>
                              <m:dPr>
                                <m:ctrlPr>
                                  <a:rPr i="1">
                                    <a:latin typeface="Cambria Math" panose="02040503050406030204" pitchFamily="18" charset="0"/>
                                  </a:rPr>
                                </m:ctrlPr>
                              </m:dPr>
                              <m:e>
                                <m:r>
                                  <a:rPr>
                                    <a:latin typeface="Cambria Math" panose="02040503050406030204" pitchFamily="18" charset="0"/>
                                  </a:rPr>
                                  <m:t>𝑎</m:t>
                                </m:r>
                                <m:r>
                                  <a:rPr>
                                    <a:latin typeface="Cambria Math" panose="02040503050406030204" pitchFamily="18" charset="0"/>
                                  </a:rPr>
                                  <m:t>,</m:t>
                                </m:r>
                                <m:r>
                                  <a:rPr>
                                    <a:latin typeface="Cambria Math" panose="02040503050406030204" pitchFamily="18" charset="0"/>
                                  </a:rPr>
                                  <m:t>𝑏</m:t>
                                </m:r>
                              </m:e>
                            </m:d>
                          </m:e>
                        </m:mr>
                        <m:mr>
                          <m:e/>
                          <m:e/>
                        </m:mr>
                        <m:mr>
                          <m:e>
                            <m:r>
                              <m:rPr>
                                <m:nor/>
                              </m:rPr>
                              <a:rPr/>
                              <m:t>likelihood</m:t>
                            </m:r>
                            <m:r>
                              <m:rPr>
                                <m:nor/>
                              </m:rPr>
                              <a:rPr/>
                              <m:t> </m:t>
                            </m:r>
                            <m:r>
                              <a:rPr>
                                <a:latin typeface="Cambria Math" panose="02040503050406030204" pitchFamily="18" charset="0"/>
                              </a:rPr>
                              <m:t> </m:t>
                            </m:r>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𝑘</m:t>
                                </m:r>
                                <m:r>
                                  <a:rPr>
                                    <a:latin typeface="Cambria Math" panose="02040503050406030204" pitchFamily="18" charset="0"/>
                                  </a:rPr>
                                  <m:t>|</m:t>
                                </m:r>
                                <m:r>
                                  <a:rPr>
                                    <a:latin typeface="Cambria Math" panose="02040503050406030204" pitchFamily="18" charset="0"/>
                                  </a:rPr>
                                  <m:t>𝜋</m:t>
                                </m:r>
                              </m:e>
                            </m:d>
                          </m:e>
                          <m:e>
                            <m:r>
                              <a:rPr>
                                <a:latin typeface="Cambria Math" panose="02040503050406030204" pitchFamily="18" charset="0"/>
                              </a:rPr>
                              <m:t>=</m:t>
                            </m:r>
                            <m:r>
                              <m:rPr>
                                <m:nor/>
                              </m:rPr>
                              <a:rPr/>
                              <m:t>Bin</m:t>
                            </m:r>
                            <m:d>
                              <m:dPr>
                                <m:ctrlPr>
                                  <a:rPr i="1">
                                    <a:latin typeface="Cambria Math" panose="02040503050406030204" pitchFamily="18" charset="0"/>
                                  </a:rPr>
                                </m:ctrlPr>
                              </m:dPr>
                              <m:e>
                                <m:r>
                                  <a:rPr>
                                    <a:latin typeface="Cambria Math" panose="02040503050406030204" pitchFamily="18" charset="0"/>
                                  </a:rPr>
                                  <m:t>𝑛</m:t>
                                </m:r>
                                <m:r>
                                  <a:rPr>
                                    <a:latin typeface="Cambria Math" panose="02040503050406030204" pitchFamily="18" charset="0"/>
                                  </a:rPr>
                                  <m:t>,</m:t>
                                </m:r>
                                <m:r>
                                  <a:rPr>
                                    <a:latin typeface="Cambria Math" panose="02040503050406030204" pitchFamily="18" charset="0"/>
                                  </a:rPr>
                                  <m:t>𝜋</m:t>
                                </m:r>
                              </m:e>
                            </m:d>
                          </m:e>
                        </m:mr>
                      </m:m>
                    </m:e>
                  </m:d>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m:t>
                  </m:r>
                  <m:r>
                    <m:rPr>
                      <m:nor/>
                    </m:rPr>
                    <a:rPr/>
                    <m:t>posterior</m:t>
                  </m:r>
                  <m:r>
                    <m:rPr>
                      <m:nor/>
                    </m:rPr>
                    <a:rPr/>
                    <m:t> </m:t>
                  </m:r>
                  <m:r>
                    <a:rPr>
                      <a:latin typeface="Cambria Math" panose="02040503050406030204" pitchFamily="18" charset="0"/>
                    </a:rPr>
                    <m:t> </m:t>
                  </m:r>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𝜋</m:t>
                      </m:r>
                      <m:r>
                        <a:rPr>
                          <a:latin typeface="Cambria Math" panose="02040503050406030204" pitchFamily="18" charset="0"/>
                        </a:rPr>
                        <m:t>|</m:t>
                      </m:r>
                      <m:r>
                        <a:rPr>
                          <a:latin typeface="Cambria Math" panose="02040503050406030204" pitchFamily="18" charset="0"/>
                        </a:rPr>
                        <m:t>𝑘</m:t>
                      </m:r>
                    </m:e>
                  </m:d>
                  <m:r>
                    <a:rPr>
                      <a:latin typeface="Cambria Math" panose="02040503050406030204" pitchFamily="18" charset="0"/>
                    </a:rPr>
                    <m:t>=</m:t>
                  </m:r>
                  <m:r>
                    <m:rPr>
                      <m:nor/>
                    </m:rPr>
                    <a:rPr/>
                    <m:t>Beta</m:t>
                  </m:r>
                  <m:d>
                    <m:dPr>
                      <m:ctrlPr>
                        <a:rPr i="1">
                          <a:latin typeface="Cambria Math" panose="02040503050406030204" pitchFamily="18" charset="0"/>
                        </a:rPr>
                      </m:ctrlPr>
                    </m:dPr>
                    <m:e>
                      <m:r>
                        <a:rPr>
                          <a:latin typeface="Cambria Math" panose="02040503050406030204" pitchFamily="18" charset="0"/>
                        </a:rPr>
                        <m:t>𝑎</m:t>
                      </m:r>
                      <m:r>
                        <a:rPr>
                          <a:latin typeface="Cambria Math" panose="02040503050406030204" pitchFamily="18" charset="0"/>
                        </a:rPr>
                        <m:t>+</m:t>
                      </m:r>
                      <m:r>
                        <a:rPr>
                          <a:latin typeface="Cambria Math" panose="02040503050406030204" pitchFamily="18" charset="0"/>
                        </a:rPr>
                        <m:t>𝑘</m:t>
                      </m:r>
                      <m:r>
                        <a:rPr>
                          <a:latin typeface="Cambria Math" panose="02040503050406030204" pitchFamily="18" charset="0"/>
                        </a:rPr>
                        <m:t>,</m:t>
                      </m:r>
                      <m:r>
                        <a:rPr>
                          <a:latin typeface="Cambria Math" panose="02040503050406030204" pitchFamily="18" charset="0"/>
                        </a:rPr>
                        <m:t>𝑏</m:t>
                      </m:r>
                      <m:r>
                        <a:rPr>
                          <a:latin typeface="Cambria Math" panose="02040503050406030204" pitchFamily="18" charset="0"/>
                        </a:rPr>
                        <m:t>+</m:t>
                      </m:r>
                      <m:r>
                        <a:rPr>
                          <a:latin typeface="Cambria Math" panose="02040503050406030204" pitchFamily="18" charset="0"/>
                        </a:rPr>
                        <m:t>𝑛</m:t>
                      </m:r>
                      <m:r>
                        <a:rPr>
                          <a:latin typeface="Cambria Math" panose="02040503050406030204" pitchFamily="18" charset="0"/>
                        </a:rPr>
                        <m:t>−</m:t>
                      </m:r>
                      <m:r>
                        <a:rPr>
                          <a:latin typeface="Cambria Math" panose="02040503050406030204" pitchFamily="18" charset="0"/>
                        </a:rPr>
                        <m:t>𝑘</m:t>
                      </m:r>
                    </m:e>
                  </m:d>
                </m:oMath>
              </m:oMathPara>
            </a14:m>
            <a:endParaRP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28</a:t>
            </a:fld>
            <a:endParaRPr lang="en-GB"/>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Example (cont’d)</a:t>
            </a:r>
          </a:p>
        </p:txBody>
      </p:sp>
      <p:pic>
        <p:nvPicPr>
          <p:cNvPr id="3" name="Picture 1" descr="Chanco_STA623_BDA_2025_Henrion_Session2_files/figure-pptx/unnamed-chunk-3-1.png"/>
          <p:cNvPicPr>
            <a:picLocks noGrp="1" noChangeAspect="1"/>
          </p:cNvPicPr>
          <p:nvPr/>
        </p:nvPicPr>
        <p:blipFill>
          <a:blip r:embed="rId2"/>
          <a:stretch>
            <a:fillRect/>
          </a:stretch>
        </p:blipFill>
        <p:spPr bwMode="auto">
          <a:xfrm>
            <a:off x="1955800" y="1816100"/>
            <a:ext cx="8280400" cy="4660900"/>
          </a:xfrm>
          <a:prstGeom prst="rect">
            <a:avLst/>
          </a:prstGeom>
          <a:noFill/>
          <a:ln w="9525">
            <a:noFill/>
            <a:headEnd/>
            <a:tailEnd/>
          </a:ln>
        </p:spPr>
      </p:pic>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29</a:t>
            </a:fld>
            <a:endParaRPr lang="en-GB"/>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Preliminaries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Some references for Bayesian statistics / data analysis are:</a:t>
            </a:r>
          </a:p>
          <a:p>
            <a:pPr marL="457200" lvl="0" indent="-457200">
              <a:buAutoNum type="arabicPeriod"/>
            </a:pPr>
            <a:r>
              <a:t>Hoff, P.D. (2009). “</a:t>
            </a:r>
            <a:r>
              <a:rPr i="1"/>
              <a:t>A First Course in Bayesian Statistical Methods</a:t>
            </a:r>
            <a:r>
              <a:t>.” Springer.</a:t>
            </a:r>
          </a:p>
          <a:p>
            <a:pPr marL="457200" lvl="0" indent="-457200">
              <a:buAutoNum type="arabicPeriod"/>
            </a:pPr>
            <a:r>
              <a:t>Gelman, A., Carlin, J.B., Stern, H.S., Dunson, D.B., Vehtari, A., Rubin, D.B. (2014). “</a:t>
            </a:r>
            <a:r>
              <a:rPr i="1"/>
              <a:t>Bayesian Data Analysis</a:t>
            </a:r>
            <a:r>
              <a:t>”. 3</a:t>
            </a:r>
            <a:r>
              <a:rPr baseline="30000"/>
              <a:t>rd</a:t>
            </a:r>
            <a:r>
              <a:t> ed. CRC Press.</a:t>
            </a:r>
          </a:p>
          <a:p>
            <a:pPr marL="457200" lvl="0" indent="-457200">
              <a:buAutoNum type="arabicPeriod"/>
            </a:pPr>
            <a:r>
              <a:t>Ramoni, M., Sebastiani, P. (2007), ‘Bayesian Methods’, in Berthold, M., Hand, D.J. (eds.). “</a:t>
            </a:r>
            <a:r>
              <a:rPr i="1"/>
              <a:t>Intelligent Data Analysis</a:t>
            </a:r>
            <a:r>
              <a:t>”, 2</a:t>
            </a:r>
            <a:r>
              <a:rPr baseline="30000"/>
              <a:t>nd</a:t>
            </a:r>
            <a:r>
              <a:t> ed., Springer, pp.131-168</a:t>
            </a:r>
          </a:p>
          <a:p>
            <a:pPr marL="457200" lvl="0" indent="-457200">
              <a:buAutoNum type="arabicPeriod"/>
            </a:pPr>
            <a:r>
              <a:t>Stone, J.V. (2013). “</a:t>
            </a:r>
            <a:r>
              <a:rPr i="1"/>
              <a:t>Bayes’ Rule: A Tutorial Introduction to Bayesian Analysis</a:t>
            </a:r>
            <a:r>
              <a:t>”. Sebtel Press.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a:t>
            </a:fld>
            <a:endParaRPr lang="en-GB"/>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Example (cont’d)</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Unlike frequentist statistics, where we would have obtained a point estimate </a:t>
            </a:r>
            <a14:m xmlns:a14="http://schemas.microsoft.com/office/drawing/2010/main">
              <m:oMath xmlns:m="http://schemas.openxmlformats.org/officeDocument/2006/math">
                <m:acc>
                  <m:accPr>
                    <m:chr m:val="̂"/>
                    <m:ctrlPr>
                      <a:rPr>
                        <a:latin typeface="Cambria Math" panose="02040503050406030204" pitchFamily="18" charset="0"/>
                      </a:rPr>
                    </m:ctrlPr>
                  </m:accPr>
                  <m:e>
                    <m:r>
                      <a:rPr>
                        <a:latin typeface="Cambria Math" panose="02040503050406030204" pitchFamily="18" charset="0"/>
                      </a:rPr>
                      <m:t>𝜋</m:t>
                    </m:r>
                  </m:e>
                </m:acc>
              </m:oMath>
            </a14:m>
            <a:r>
              <a:t>, Bayesian statistics yield a posterior </a:t>
            </a:r>
            <a:r>
              <a:rPr i="1"/>
              <a:t>distribution</a:t>
            </a:r>
            <a:r>
              <a:t> for </a:t>
            </a:r>
            <a14:m xmlns:a14="http://schemas.microsoft.com/office/drawing/2010/main">
              <m:oMath xmlns:m="http://schemas.openxmlformats.org/officeDocument/2006/math">
                <m:r>
                  <a:rPr>
                    <a:latin typeface="Cambria Math" panose="02040503050406030204" pitchFamily="18" charset="0"/>
                  </a:rPr>
                  <m:t>𝜋</m:t>
                </m:r>
              </m:oMath>
            </a14:m>
            <a:r>
              <a:t>.</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We can still come up with a point estimate by, e.g., finding the value of </a:t>
            </a:r>
            <a14:m xmlns:a14="http://schemas.microsoft.com/office/drawing/2010/main">
              <m:oMath xmlns:m="http://schemas.openxmlformats.org/officeDocument/2006/math">
                <m:r>
                  <a:rPr>
                    <a:latin typeface="Cambria Math" panose="02040503050406030204" pitchFamily="18" charset="0"/>
                  </a:rPr>
                  <m:t>𝜋</m:t>
                </m:r>
              </m:oMath>
            </a14:m>
            <a:r>
              <a:t> for which the posterior distribution achieves its maximum (assuming this exists and is unique). This is called </a:t>
            </a:r>
            <a:r>
              <a:rPr b="1"/>
              <a:t>maximum a posteriori</a:t>
            </a:r>
            <a:r>
              <a:t> (MAP) estimation.</a:t>
            </a:r>
          </a:p>
          <a:p>
            <a:pPr marL="0" lvl="0" indent="0">
              <a:buNone/>
            </a:pPr>
            <a:r>
              <a:t>There are other point estimators we could use: e.g. the expectation of the posterior distribution </a:t>
            </a:r>
            <a14:m xmlns:a14="http://schemas.microsoft.com/office/drawing/2010/main">
              <m:oMath xmlns:m="http://schemas.openxmlformats.org/officeDocument/2006/math">
                <m:r>
                  <a:rPr>
                    <a:latin typeface="Cambria Math" panose="02040503050406030204" pitchFamily="18" charset="0"/>
                  </a:rPr>
                  <m:t>𝐸</m:t>
                </m:r>
                <m:d>
                  <m:dPr>
                    <m:begChr m:val="["/>
                    <m:endChr m:val="]"/>
                    <m:ctrlPr>
                      <a:rPr i="1">
                        <a:latin typeface="Cambria Math" panose="02040503050406030204" pitchFamily="18" charset="0"/>
                      </a:rPr>
                    </m:ctrlPr>
                  </m:dPr>
                  <m:e>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𝜋</m:t>
                        </m:r>
                        <m:r>
                          <a:rPr>
                            <a:latin typeface="Cambria Math" panose="02040503050406030204" pitchFamily="18" charset="0"/>
                          </a:rPr>
                          <m:t>|</m:t>
                        </m:r>
                        <m:r>
                          <a:rPr>
                            <a:latin typeface="Cambria Math" panose="02040503050406030204" pitchFamily="18" charset="0"/>
                          </a:rPr>
                          <m:t>𝑘</m:t>
                        </m:r>
                      </m:e>
                    </m:d>
                  </m:e>
                </m:d>
              </m:oMath>
            </a14:m>
            <a:r>
              <a:t>.</a:t>
            </a:r>
          </a:p>
          <a:p>
            <a:pPr marL="0" lvl="0" indent="0">
              <a:buNone/>
            </a:pPr>
            <a:r>
              <a:t>We will get back to this later.</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30</a:t>
            </a:fld>
            <a:endParaRPr lang="en-GB"/>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Example (cont’d)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lnSpcReduction="10000"/>
              </a:bodyPr>
              <a:lstStyle/>
              <a:p>
                <a:pPr marL="0" lvl="0" indent="0">
                  <a:buNone/>
                </a:pPr>
                <a:r>
                  <a:t>For our example the MAP is achieved for </a:t>
                </a:r>
                <a14:m>
                  <m:oMath xmlns:m="http://schemas.openxmlformats.org/officeDocument/2006/math">
                    <m:r>
                      <a:rPr>
                        <a:latin typeface="Cambria Math" panose="02040503050406030204" pitchFamily="18" charset="0"/>
                      </a:rPr>
                      <m:t>𝜋</m:t>
                    </m:r>
                    <m:r>
                      <a:rPr>
                        <a:latin typeface="Cambria Math" panose="02040503050406030204" pitchFamily="18" charset="0"/>
                      </a:rPr>
                      <m:t>=</m:t>
                    </m:r>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𝜋</m:t>
                            </m:r>
                          </m:e>
                        </m:acc>
                      </m:e>
                      <m:sub>
                        <m:r>
                          <a:rPr>
                            <a:latin typeface="Cambria Math" panose="02040503050406030204" pitchFamily="18" charset="0"/>
                          </a:rPr>
                          <m:t>𝑀𝐴𝑃</m:t>
                        </m:r>
                      </m:sub>
                    </m:sSub>
                  </m:oMath>
                </a14:m>
                <a:r>
                  <a:t> so that </a:t>
                </a:r>
                <a14:m>
                  <m:oMath xmlns:m="http://schemas.openxmlformats.org/officeDocument/2006/math">
                    <m:f>
                      <m:fPr>
                        <m:ctrlPr>
                          <a:rPr>
                            <a:latin typeface="Cambria Math" panose="02040503050406030204" pitchFamily="18" charset="0"/>
                          </a:rPr>
                        </m:ctrlPr>
                      </m:fPr>
                      <m:num>
                        <m:r>
                          <a:rPr>
                            <a:latin typeface="Cambria Math" panose="02040503050406030204" pitchFamily="18" charset="0"/>
                          </a:rPr>
                          <m:t>𝑑</m:t>
                        </m:r>
                      </m:num>
                      <m:den>
                        <m:r>
                          <a:rPr>
                            <a:latin typeface="Cambria Math" panose="02040503050406030204" pitchFamily="18" charset="0"/>
                          </a:rPr>
                          <m:t>𝑑</m:t>
                        </m:r>
                        <m:r>
                          <a:rPr>
                            <a:latin typeface="Cambria Math" panose="02040503050406030204" pitchFamily="18" charset="0"/>
                          </a:rPr>
                          <m:t>𝜋</m:t>
                        </m:r>
                      </m:den>
                    </m:f>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𝜋</m:t>
                        </m:r>
                        <m:r>
                          <a:rPr>
                            <a:latin typeface="Cambria Math" panose="02040503050406030204" pitchFamily="18" charset="0"/>
                          </a:rPr>
                          <m:t>|</m:t>
                        </m:r>
                        <m:r>
                          <a:rPr>
                            <a:latin typeface="Cambria Math" panose="02040503050406030204" pitchFamily="18" charset="0"/>
                          </a:rPr>
                          <m:t>𝑘</m:t>
                        </m:r>
                      </m:e>
                    </m:d>
                    <m:r>
                      <a:rPr>
                        <a:latin typeface="Cambria Math" panose="02040503050406030204" pitchFamily="18" charset="0"/>
                      </a:rPr>
                      <m:t>=0</m:t>
                    </m:r>
                  </m:oMath>
                </a14:m>
                <a:r>
                  <a:t>.</a:t>
                </a:r>
              </a:p>
              <a:p>
                <a:pPr marL="0" lvl="0" indent="0">
                  <a:buNone/>
                </a:pPr>
                <a14:m>
                  <m:oMathPara xmlns:m="http://schemas.openxmlformats.org/officeDocument/2006/math">
                    <m:oMathParaPr>
                      <m:jc m:val="center"/>
                    </m:oMathParaPr>
                    <m:oMath xmlns:m="http://schemas.openxmlformats.org/officeDocument/2006/math">
                      <m:f>
                        <m:fPr>
                          <m:ctrlPr>
                            <a:rPr>
                              <a:latin typeface="Cambria Math" panose="02040503050406030204" pitchFamily="18" charset="0"/>
                            </a:rPr>
                          </m:ctrlPr>
                        </m:fPr>
                        <m:num>
                          <m:r>
                            <a:rPr>
                              <a:latin typeface="Cambria Math" panose="02040503050406030204" pitchFamily="18" charset="0"/>
                            </a:rPr>
                            <m:t>𝑑</m:t>
                          </m:r>
                        </m:num>
                        <m:den>
                          <m:r>
                            <a:rPr>
                              <a:latin typeface="Cambria Math" panose="02040503050406030204" pitchFamily="18" charset="0"/>
                            </a:rPr>
                            <m:t>𝑑</m:t>
                          </m:r>
                          <m:r>
                            <a:rPr>
                              <a:latin typeface="Cambria Math" panose="02040503050406030204" pitchFamily="18" charset="0"/>
                            </a:rPr>
                            <m:t>𝜋</m:t>
                          </m:r>
                        </m:den>
                      </m:f>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𝜋</m:t>
                          </m:r>
                          <m:r>
                            <a:rPr>
                              <a:latin typeface="Cambria Math" panose="02040503050406030204" pitchFamily="18" charset="0"/>
                            </a:rPr>
                            <m:t>|</m:t>
                          </m:r>
                          <m:r>
                            <a:rPr>
                              <a:latin typeface="Cambria Math" panose="02040503050406030204" pitchFamily="18" charset="0"/>
                            </a:rPr>
                            <m:t>𝑘</m:t>
                          </m:r>
                        </m:e>
                      </m:d>
                      <m:r>
                        <a:rPr>
                          <a:latin typeface="Cambria Math" panose="02040503050406030204" pitchFamily="18" charset="0"/>
                        </a:rPr>
                        <m:t>=0⇔</m:t>
                      </m:r>
                      <m:r>
                        <a:rPr>
                          <a:latin typeface="Cambria Math" panose="02040503050406030204" pitchFamily="18" charset="0"/>
                        </a:rPr>
                        <m:t>𝜋</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𝜋</m:t>
                          </m:r>
                        </m:e>
                        <m:sub>
                          <m:r>
                            <a:rPr>
                              <a:latin typeface="Cambria Math" panose="02040503050406030204" pitchFamily="18" charset="0"/>
                            </a:rPr>
                            <m:t>𝑀𝐴𝑃</m:t>
                          </m:r>
                        </m:sub>
                      </m:sSub>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𝑎</m:t>
                          </m:r>
                          <m:r>
                            <a:rPr>
                              <a:latin typeface="Cambria Math" panose="02040503050406030204" pitchFamily="18" charset="0"/>
                            </a:rPr>
                            <m:t>+</m:t>
                          </m:r>
                          <m:r>
                            <a:rPr>
                              <a:latin typeface="Cambria Math" panose="02040503050406030204" pitchFamily="18" charset="0"/>
                            </a:rPr>
                            <m:t>𝑘</m:t>
                          </m:r>
                          <m:r>
                            <a:rPr>
                              <a:latin typeface="Cambria Math" panose="02040503050406030204" pitchFamily="18" charset="0"/>
                            </a:rPr>
                            <m:t>−1</m:t>
                          </m:r>
                        </m:num>
                        <m:den>
                          <m:r>
                            <a:rPr>
                              <a:latin typeface="Cambria Math" panose="02040503050406030204" pitchFamily="18" charset="0"/>
                            </a:rPr>
                            <m:t>𝑎</m:t>
                          </m:r>
                          <m:r>
                            <a:rPr>
                              <a:latin typeface="Cambria Math" panose="02040503050406030204" pitchFamily="18" charset="0"/>
                            </a:rPr>
                            <m:t>+</m:t>
                          </m:r>
                          <m:r>
                            <a:rPr>
                              <a:latin typeface="Cambria Math" panose="02040503050406030204" pitchFamily="18" charset="0"/>
                            </a:rPr>
                            <m:t>𝑏</m:t>
                          </m:r>
                          <m:r>
                            <a:rPr>
                              <a:latin typeface="Cambria Math" panose="02040503050406030204" pitchFamily="18" charset="0"/>
                            </a:rPr>
                            <m:t>+</m:t>
                          </m:r>
                          <m:r>
                            <a:rPr>
                              <a:latin typeface="Cambria Math" panose="02040503050406030204" pitchFamily="18" charset="0"/>
                            </a:rPr>
                            <m:t>𝑛</m:t>
                          </m:r>
                          <m:r>
                            <a:rPr>
                              <a:latin typeface="Cambria Math" panose="02040503050406030204" pitchFamily="18" charset="0"/>
                            </a:rPr>
                            <m:t>−2</m:t>
                          </m:r>
                        </m:den>
                      </m:f>
                    </m:oMath>
                  </m:oMathPara>
                </a14:m>
                <a:endParaRPr/>
              </a:p>
              <a:p>
                <a:pPr marL="0" lvl="0" indent="0">
                  <a:buNone/>
                </a:pPr>
                <a:r>
                  <a:t>For </a:t>
                </a:r>
                <a14:m>
                  <m:oMath xmlns:m="http://schemas.openxmlformats.org/officeDocument/2006/math">
                    <m:r>
                      <a:rPr>
                        <a:latin typeface="Cambria Math" panose="02040503050406030204" pitchFamily="18" charset="0"/>
                      </a:rPr>
                      <m:t>𝑛</m:t>
                    </m:r>
                    <m:r>
                      <a:rPr>
                        <a:latin typeface="Cambria Math" panose="02040503050406030204" pitchFamily="18" charset="0"/>
                      </a:rPr>
                      <m:t>=6</m:t>
                    </m:r>
                  </m:oMath>
                </a14:m>
                <a:r>
                  <a:t>, </a:t>
                </a:r>
                <a14:m>
                  <m:oMath xmlns:m="http://schemas.openxmlformats.org/officeDocument/2006/math">
                    <m:r>
                      <a:rPr>
                        <a:latin typeface="Cambria Math" panose="02040503050406030204" pitchFamily="18" charset="0"/>
                      </a:rPr>
                      <m:t>𝑘</m:t>
                    </m:r>
                    <m:r>
                      <a:rPr>
                        <a:latin typeface="Cambria Math" panose="02040503050406030204" pitchFamily="18" charset="0"/>
                      </a:rPr>
                      <m:t>=2</m:t>
                    </m:r>
                  </m:oMath>
                </a14:m>
                <a:r>
                  <a:t>, </a:t>
                </a:r>
                <a14:m>
                  <m:oMath xmlns:m="http://schemas.openxmlformats.org/officeDocument/2006/math">
                    <m:r>
                      <a:rPr>
                        <a:latin typeface="Cambria Math" panose="02040503050406030204" pitchFamily="18" charset="0"/>
                      </a:rPr>
                      <m:t>𝑎</m:t>
                    </m:r>
                    <m:r>
                      <a:rPr>
                        <a:latin typeface="Cambria Math" panose="02040503050406030204" pitchFamily="18" charset="0"/>
                      </a:rPr>
                      <m:t>=4</m:t>
                    </m:r>
                  </m:oMath>
                </a14:m>
                <a:r>
                  <a:t>, </a:t>
                </a:r>
                <a14:m>
                  <m:oMath xmlns:m="http://schemas.openxmlformats.org/officeDocument/2006/math">
                    <m:r>
                      <a:rPr>
                        <a:latin typeface="Cambria Math" panose="02040503050406030204" pitchFamily="18" charset="0"/>
                      </a:rPr>
                      <m:t>𝑏</m:t>
                    </m:r>
                    <m:r>
                      <a:rPr>
                        <a:latin typeface="Cambria Math" panose="02040503050406030204" pitchFamily="18" charset="0"/>
                      </a:rPr>
                      <m:t>=4</m:t>
                    </m:r>
                  </m:oMath>
                </a14:m>
                <a:r>
                  <a:t> this yields </a:t>
                </a:r>
                <a14:m>
                  <m:oMath xmlns:m="http://schemas.openxmlformats.org/officeDocument/2006/math">
                    <m:sSub>
                      <m:sSubPr>
                        <m:ctrlPr>
                          <a:rPr>
                            <a:latin typeface="Cambria Math" panose="02040503050406030204" pitchFamily="18" charset="0"/>
                          </a:rPr>
                        </m:ctrlPr>
                      </m:sSubPr>
                      <m:e>
                        <m:acc>
                          <m:accPr>
                            <m:chr m:val="̂"/>
                            <m:ctrlPr>
                              <a:rPr>
                                <a:latin typeface="Cambria Math" panose="02040503050406030204" pitchFamily="18" charset="0"/>
                              </a:rPr>
                            </m:ctrlPr>
                          </m:accPr>
                          <m:e>
                            <m:r>
                              <a:rPr>
                                <a:latin typeface="Cambria Math" panose="02040503050406030204" pitchFamily="18" charset="0"/>
                              </a:rPr>
                              <m:t>𝜋</m:t>
                            </m:r>
                          </m:e>
                        </m:acc>
                      </m:e>
                      <m:sub>
                        <m:r>
                          <a:rPr>
                            <a:latin typeface="Cambria Math" panose="02040503050406030204" pitchFamily="18" charset="0"/>
                          </a:rPr>
                          <m:t>𝑀𝐴𝑃</m:t>
                        </m:r>
                      </m:sub>
                    </m:sSub>
                    <m:r>
                      <a:rPr>
                        <a:latin typeface="Cambria Math" panose="02040503050406030204" pitchFamily="18" charset="0"/>
                      </a:rPr>
                      <m:t>=5/12=0.41</m:t>
                    </m:r>
                    <m:acc>
                      <m:accPr>
                        <m:chr m:val="‾"/>
                        <m:ctrlPr>
                          <a:rPr i="1">
                            <a:latin typeface="Cambria Math" panose="02040503050406030204" pitchFamily="18" charset="0"/>
                          </a:rPr>
                        </m:ctrlPr>
                      </m:accPr>
                      <m:e>
                        <m:r>
                          <a:rPr>
                            <a:latin typeface="Cambria Math" panose="02040503050406030204" pitchFamily="18" charset="0"/>
                          </a:rPr>
                          <m:t>66</m:t>
                        </m:r>
                      </m:e>
                    </m:acc>
                  </m:oMath>
                </a14:m>
                <a:r>
                  <a:t>.</a:t>
                </a:r>
              </a:p>
              <a:p>
                <a:pPr marL="0" lvl="0" indent="0">
                  <a:buNone/>
                </a:pPr>
                <a:r>
                  <a:t>The likelihood is maximised at the (frequentist) maximum likelihood estimate </a:t>
                </a:r>
                <a14:m>
                  <m:oMath xmlns:m="http://schemas.openxmlformats.org/officeDocument/2006/math">
                    <m:sSub>
                      <m:sSubPr>
                        <m:ctrlPr>
                          <a:rPr>
                            <a:latin typeface="Cambria Math" panose="02040503050406030204" pitchFamily="18" charset="0"/>
                          </a:rPr>
                        </m:ctrlPr>
                      </m:sSubPr>
                      <m:e>
                        <m:acc>
                          <m:accPr>
                            <m:chr m:val="̂"/>
                            <m:ctrlPr>
                              <a:rPr>
                                <a:latin typeface="Cambria Math" panose="02040503050406030204" pitchFamily="18" charset="0"/>
                              </a:rPr>
                            </m:ctrlPr>
                          </m:accPr>
                          <m:e>
                            <m:r>
                              <a:rPr>
                                <a:latin typeface="Cambria Math" panose="02040503050406030204" pitchFamily="18" charset="0"/>
                              </a:rPr>
                              <m:t>𝜋</m:t>
                            </m:r>
                          </m:e>
                        </m:acc>
                      </m:e>
                      <m:sub>
                        <m:r>
                          <a:rPr>
                            <a:latin typeface="Cambria Math" panose="02040503050406030204" pitchFamily="18" charset="0"/>
                          </a:rPr>
                          <m:t>𝑀𝐿𝐸</m:t>
                        </m:r>
                      </m:sub>
                    </m:sSub>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𝑘</m:t>
                        </m:r>
                      </m:num>
                      <m:den>
                        <m:r>
                          <a:rPr>
                            <a:latin typeface="Cambria Math" panose="02040503050406030204" pitchFamily="18" charset="0"/>
                          </a:rPr>
                          <m:t>𝑛</m:t>
                        </m:r>
                      </m:den>
                    </m:f>
                  </m:oMath>
                </a14:m>
                <a:r>
                  <a:t> which for </a:t>
                </a:r>
                <a14:m>
                  <m:oMath xmlns:m="http://schemas.openxmlformats.org/officeDocument/2006/math">
                    <m:r>
                      <a:rPr>
                        <a:latin typeface="Cambria Math" panose="02040503050406030204" pitchFamily="18" charset="0"/>
                      </a:rPr>
                      <m:t>𝑛</m:t>
                    </m:r>
                    <m:r>
                      <a:rPr>
                        <a:latin typeface="Cambria Math" panose="02040503050406030204" pitchFamily="18" charset="0"/>
                      </a:rPr>
                      <m:t>=6</m:t>
                    </m:r>
                  </m:oMath>
                </a14:m>
                <a:r>
                  <a:t>, </a:t>
                </a:r>
                <a14:m>
                  <m:oMath xmlns:m="http://schemas.openxmlformats.org/officeDocument/2006/math">
                    <m:r>
                      <a:rPr>
                        <a:latin typeface="Cambria Math" panose="02040503050406030204" pitchFamily="18" charset="0"/>
                      </a:rPr>
                      <m:t>𝑘</m:t>
                    </m:r>
                    <m:r>
                      <a:rPr>
                        <a:latin typeface="Cambria Math" panose="02040503050406030204" pitchFamily="18" charset="0"/>
                      </a:rPr>
                      <m:t>=2</m:t>
                    </m:r>
                  </m:oMath>
                </a14:m>
                <a:r>
                  <a:t> is </a:t>
                </a:r>
                <a14:m>
                  <m:oMath xmlns:m="http://schemas.openxmlformats.org/officeDocument/2006/math">
                    <m:sSub>
                      <m:sSubPr>
                        <m:ctrlPr>
                          <a:rPr>
                            <a:latin typeface="Cambria Math" panose="02040503050406030204" pitchFamily="18" charset="0"/>
                          </a:rPr>
                        </m:ctrlPr>
                      </m:sSubPr>
                      <m:e>
                        <m:acc>
                          <m:accPr>
                            <m:chr m:val="̂"/>
                            <m:ctrlPr>
                              <a:rPr>
                                <a:latin typeface="Cambria Math" panose="02040503050406030204" pitchFamily="18" charset="0"/>
                              </a:rPr>
                            </m:ctrlPr>
                          </m:accPr>
                          <m:e>
                            <m:r>
                              <a:rPr>
                                <a:latin typeface="Cambria Math" panose="02040503050406030204" pitchFamily="18" charset="0"/>
                              </a:rPr>
                              <m:t>𝜋</m:t>
                            </m:r>
                          </m:e>
                        </m:acc>
                      </m:e>
                      <m:sub>
                        <m:r>
                          <a:rPr>
                            <a:latin typeface="Cambria Math" panose="02040503050406030204" pitchFamily="18" charset="0"/>
                          </a:rPr>
                          <m:t>𝑀𝐿𝐸</m:t>
                        </m:r>
                      </m:sub>
                    </m:sSub>
                    <m:r>
                      <a:rPr>
                        <a:latin typeface="Cambria Math" panose="02040503050406030204" pitchFamily="18" charset="0"/>
                      </a:rPr>
                      <m:t>=2/6=0.</m:t>
                    </m:r>
                    <m:acc>
                      <m:accPr>
                        <m:chr m:val="‾"/>
                        <m:ctrlPr>
                          <a:rPr i="1">
                            <a:latin typeface="Cambria Math" panose="02040503050406030204" pitchFamily="18" charset="0"/>
                          </a:rPr>
                        </m:ctrlPr>
                      </m:accPr>
                      <m:e>
                        <m:r>
                          <a:rPr>
                            <a:latin typeface="Cambria Math" panose="02040503050406030204" pitchFamily="18" charset="0"/>
                          </a:rPr>
                          <m:t>33</m:t>
                        </m:r>
                      </m:e>
                    </m:acc>
                  </m:oMath>
                </a14:m>
                <a:r>
                  <a:t>.</a:t>
                </a:r>
              </a:p>
              <a:p>
                <a:pPr marL="0" lvl="0" indent="0">
                  <a:buNone/>
                </a:pPr>
                <a:r>
                  <a:t>The prior distribution for this example is maximised at </a:t>
                </a:r>
                <a14:m>
                  <m:oMath xmlns:m="http://schemas.openxmlformats.org/officeDocument/2006/math">
                    <m:acc>
                      <m:accPr>
                        <m:chr m:val="̂"/>
                        <m:ctrlPr>
                          <a:rPr>
                            <a:latin typeface="Cambria Math" panose="02040503050406030204" pitchFamily="18" charset="0"/>
                          </a:rPr>
                        </m:ctrlPr>
                      </m:accPr>
                      <m:e>
                        <m:r>
                          <a:rPr>
                            <a:latin typeface="Cambria Math" panose="02040503050406030204" pitchFamily="18" charset="0"/>
                          </a:rPr>
                          <m:t>𝜋</m:t>
                        </m:r>
                      </m:e>
                    </m:acc>
                    <m:r>
                      <a:rPr>
                        <a:latin typeface="Cambria Math" panose="02040503050406030204" pitchFamily="18" charset="0"/>
                      </a:rPr>
                      <m:t>=0.5</m:t>
                    </m:r>
                  </m:oMath>
                </a14:m>
                <a:r>
                  <a:t>.</a:t>
                </a:r>
              </a:p>
              <a:p>
                <a:pPr marL="0" lvl="0" indent="0">
                  <a:buNone/>
                </a:pPr>
                <a:r>
                  <a:t>The data “pushes” the prior distribution towards the likelihood function.</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1206" t="-2981"/>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31</a:t>
            </a:fld>
            <a:endParaRPr lang="en-GB"/>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Example (cont’d)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lnSpcReduction="10000"/>
              </a:bodyPr>
              <a:lstStyle/>
              <a:p>
                <a:pPr marL="0" lvl="0" indent="0">
                  <a:buNone/>
                </a:pPr>
                <a:r>
                  <a:t>Now, see what happens if we increase the amount of data, i.e. the number of repeated experiments, assuming the proportion of heads remains the same and keeping the same Beta(4,4) prior.</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For </a:t>
                </a:r>
                <a14:m>
                  <m:oMath xmlns:m="http://schemas.openxmlformats.org/officeDocument/2006/math">
                    <m:r>
                      <a:rPr>
                        <a:latin typeface="Cambria Math" panose="02040503050406030204" pitchFamily="18" charset="0"/>
                      </a:rPr>
                      <m:t>𝑛</m:t>
                    </m:r>
                    <m:r>
                      <a:rPr>
                        <a:latin typeface="Cambria Math" panose="02040503050406030204" pitchFamily="18" charset="0"/>
                      </a:rPr>
                      <m:t>=6</m:t>
                    </m:r>
                  </m:oMath>
                </a14:m>
                <a:r>
                  <a:t>, </a:t>
                </a:r>
                <a14:m>
                  <m:oMath xmlns:m="http://schemas.openxmlformats.org/officeDocument/2006/math">
                    <m:r>
                      <a:rPr>
                        <a:latin typeface="Cambria Math" panose="02040503050406030204" pitchFamily="18" charset="0"/>
                      </a:rPr>
                      <m:t>𝑘</m:t>
                    </m:r>
                    <m:r>
                      <a:rPr>
                        <a:latin typeface="Cambria Math" panose="02040503050406030204" pitchFamily="18" charset="0"/>
                      </a:rPr>
                      <m:t>=2</m:t>
                    </m:r>
                  </m:oMath>
                </a14:m>
                <a:r>
                  <a:t>, the posterior is a Beta(6,8) distribution.</a:t>
                </a:r>
              </a:p>
              <a:p>
                <a:pPr lvl="0"/>
                <a:r>
                  <a:t>For </a:t>
                </a:r>
                <a14:m>
                  <m:oMath xmlns:m="http://schemas.openxmlformats.org/officeDocument/2006/math">
                    <m:r>
                      <a:rPr>
                        <a:latin typeface="Cambria Math" panose="02040503050406030204" pitchFamily="18" charset="0"/>
                      </a:rPr>
                      <m:t>𝑛</m:t>
                    </m:r>
                    <m:r>
                      <a:rPr>
                        <a:latin typeface="Cambria Math" panose="02040503050406030204" pitchFamily="18" charset="0"/>
                      </a:rPr>
                      <m:t>=12</m:t>
                    </m:r>
                  </m:oMath>
                </a14:m>
                <a:r>
                  <a:t>, </a:t>
                </a:r>
                <a14:m>
                  <m:oMath xmlns:m="http://schemas.openxmlformats.org/officeDocument/2006/math">
                    <m:r>
                      <a:rPr>
                        <a:latin typeface="Cambria Math" panose="02040503050406030204" pitchFamily="18" charset="0"/>
                      </a:rPr>
                      <m:t>𝑘</m:t>
                    </m:r>
                    <m:r>
                      <a:rPr>
                        <a:latin typeface="Cambria Math" panose="02040503050406030204" pitchFamily="18" charset="0"/>
                      </a:rPr>
                      <m:t>=4</m:t>
                    </m:r>
                  </m:oMath>
                </a14:m>
                <a:r>
                  <a:t>, the posterior is a Beta(8,12) distribution.</a:t>
                </a:r>
              </a:p>
              <a:p>
                <a:pPr lvl="0"/>
                <a:r>
                  <a:t>For </a:t>
                </a:r>
                <a14:m>
                  <m:oMath xmlns:m="http://schemas.openxmlformats.org/officeDocument/2006/math">
                    <m:r>
                      <a:rPr>
                        <a:latin typeface="Cambria Math" panose="02040503050406030204" pitchFamily="18" charset="0"/>
                      </a:rPr>
                      <m:t>𝑛</m:t>
                    </m:r>
                    <m:r>
                      <a:rPr>
                        <a:latin typeface="Cambria Math" panose="02040503050406030204" pitchFamily="18" charset="0"/>
                      </a:rPr>
                      <m:t>=60</m:t>
                    </m:r>
                  </m:oMath>
                </a14:m>
                <a:r>
                  <a:t>, </a:t>
                </a:r>
                <a14:m>
                  <m:oMath xmlns:m="http://schemas.openxmlformats.org/officeDocument/2006/math">
                    <m:r>
                      <a:rPr>
                        <a:latin typeface="Cambria Math" panose="02040503050406030204" pitchFamily="18" charset="0"/>
                      </a:rPr>
                      <m:t>𝑘</m:t>
                    </m:r>
                    <m:r>
                      <a:rPr>
                        <a:latin typeface="Cambria Math" panose="02040503050406030204" pitchFamily="18" charset="0"/>
                      </a:rPr>
                      <m:t>=20</m:t>
                    </m:r>
                  </m:oMath>
                </a14:m>
                <a:r>
                  <a:t>, the posterior is a Beta(24,44) distribution.</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The posterior becomes more and more indistinguishable from the likelihood: the more data there is, the less important the prior becomes – the likelihood dominates.</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1206" t="-2981" r="-1809"/>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32</a:t>
            </a:fld>
            <a:endParaRPr lang="en-GB"/>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Example (cont’d)</a:t>
            </a:r>
          </a:p>
        </p:txBody>
      </p:sp>
      <p:pic>
        <p:nvPicPr>
          <p:cNvPr id="3" name="Picture 1" descr="Chanco_STA623_BDA_2025_Henrion_Session2_files/figure-pptx/unnamed-chunk-4-1.png"/>
          <p:cNvPicPr>
            <a:picLocks noGrp="1" noChangeAspect="1"/>
          </p:cNvPicPr>
          <p:nvPr/>
        </p:nvPicPr>
        <p:blipFill>
          <a:blip r:embed="rId2"/>
          <a:stretch>
            <a:fillRect/>
          </a:stretch>
        </p:blipFill>
        <p:spPr bwMode="auto">
          <a:xfrm>
            <a:off x="1955800" y="1816100"/>
            <a:ext cx="8280400" cy="4660900"/>
          </a:xfrm>
          <a:prstGeom prst="rect">
            <a:avLst/>
          </a:prstGeom>
          <a:noFill/>
          <a:ln w="9525">
            <a:noFill/>
            <a:headEnd/>
            <a:tailEnd/>
          </a:ln>
        </p:spPr>
      </p:pic>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33</a:t>
            </a:fld>
            <a:endParaRPr lang="en-GB"/>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Example (cont’d): posteriors for 4 different prior &amp; sample size combinations</a:t>
            </a:r>
          </a:p>
        </p:txBody>
      </p:sp>
      <p:pic>
        <p:nvPicPr>
          <p:cNvPr id="3" name="Picture 1" descr="Chanco_STA623_BDA_2025_Henrion_Session2_files/figure-pptx/unnamed-chunk-5-1.png"/>
          <p:cNvPicPr>
            <a:picLocks noGrp="1" noChangeAspect="1"/>
          </p:cNvPicPr>
          <p:nvPr/>
        </p:nvPicPr>
        <p:blipFill>
          <a:blip r:embed="rId2"/>
          <a:stretch>
            <a:fillRect/>
          </a:stretch>
        </p:blipFill>
        <p:spPr bwMode="auto">
          <a:xfrm>
            <a:off x="1955800" y="1816100"/>
            <a:ext cx="8280400" cy="4660900"/>
          </a:xfrm>
          <a:prstGeom prst="rect">
            <a:avLst/>
          </a:prstGeom>
          <a:noFill/>
          <a:ln w="9525">
            <a:noFill/>
            <a:headEnd/>
            <a:tailEnd/>
          </a:ln>
        </p:spPr>
      </p:pic>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34</a:t>
            </a:fld>
            <a:endParaRPr lang="en-GB"/>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Example</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Discrete prior, binomial sampling model</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35</a:t>
            </a:fld>
            <a:endParaRPr lang="en-GB"/>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Example (cont’d)</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That the likelihood dominates the prior for large datasets is not fully true: where the prior distribution (whether it’s a pdf or a pmf) is zero, the posterior distribution is also zero – no matter how much data. This follows from</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𝜃</m:t>
                      </m:r>
                      <m:r>
                        <a:rPr>
                          <a:latin typeface="Cambria Math" panose="02040503050406030204" pitchFamily="18" charset="0"/>
                        </a:rPr>
                        <m:t>|</m:t>
                      </m:r>
                      <m:r>
                        <a:rPr>
                          <a:latin typeface="Cambria Math" panose="02040503050406030204" pitchFamily="18" charset="0"/>
                        </a:rPr>
                        <m:t>𝑦</m:t>
                      </m:r>
                    </m:e>
                  </m:d>
                  <m:r>
                    <a:rPr>
                      <a:latin typeface="Cambria Math" panose="02040503050406030204" pitchFamily="18" charset="0"/>
                    </a:rPr>
                    <m:t>∝</m:t>
                  </m:r>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𝑦</m:t>
                      </m:r>
                      <m:r>
                        <a:rPr>
                          <a:latin typeface="Cambria Math" panose="02040503050406030204" pitchFamily="18" charset="0"/>
                        </a:rPr>
                        <m:t>|</m:t>
                      </m:r>
                      <m:r>
                        <a:rPr>
                          <a:latin typeface="Cambria Math" panose="02040503050406030204" pitchFamily="18" charset="0"/>
                        </a:rPr>
                        <m:t>𝜃</m:t>
                      </m:r>
                    </m:e>
                  </m:d>
                  <m:r>
                    <a:rPr>
                      <a:latin typeface="Cambria Math" panose="02040503050406030204" pitchFamily="18" charset="0"/>
                    </a:rPr>
                    <m:t> </m:t>
                  </m:r>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𝜃</m:t>
                      </m:r>
                    </m:e>
                  </m:d>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Among others, this means that a discrete prior leads to a discrete posterior distribution.</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36</a:t>
            </a:fld>
            <a:endParaRPr lang="en-GB"/>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Example (cont’d)</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Let’s return to the same coin throwing experiment. Suppose that rather than a Beta(a,b) prior, we know that the coin used for the experiment can only be one of 6 coins: 3 are biased towards heads with </a:t>
            </a:r>
            <a14:m xmlns:a14="http://schemas.microsoft.com/office/drawing/2010/main">
              <m:oMath xmlns:m="http://schemas.openxmlformats.org/officeDocument/2006/math">
                <m:r>
                  <a:rPr>
                    <a:latin typeface="Cambria Math" panose="02040503050406030204" pitchFamily="18" charset="0"/>
                  </a:rPr>
                  <m:t>𝜋</m:t>
                </m:r>
                <m:r>
                  <a:rPr>
                    <a:latin typeface="Cambria Math" panose="02040503050406030204" pitchFamily="18" charset="0"/>
                  </a:rPr>
                  <m:t>=</m:t>
                </m:r>
                <m:r>
                  <a:rPr>
                    <a:latin typeface="Cambria Math" panose="02040503050406030204" pitchFamily="18" charset="0"/>
                  </a:rPr>
                  <m:t>𝑃</m:t>
                </m:r>
                <m:d>
                  <m:dPr>
                    <m:ctrlPr>
                      <a:rPr i="1">
                        <a:latin typeface="Cambria Math" panose="02040503050406030204" pitchFamily="18" charset="0"/>
                      </a:rPr>
                    </m:ctrlPr>
                  </m:dPr>
                  <m:e>
                    <m:r>
                      <m:rPr>
                        <m:nor/>
                      </m:rPr>
                      <a:rPr/>
                      <m:t>heads</m:t>
                    </m:r>
                  </m:e>
                </m:d>
                <m:r>
                  <a:rPr>
                    <a:latin typeface="Cambria Math" panose="02040503050406030204" pitchFamily="18" charset="0"/>
                  </a:rPr>
                  <m:t>=0.8</m:t>
                </m:r>
              </m:oMath>
            </a14:m>
            <a:r>
              <a:t>, 2 are biased towards tails with </a:t>
            </a:r>
            <a14:m xmlns:a14="http://schemas.microsoft.com/office/drawing/2010/main">
              <m:oMath xmlns:m="http://schemas.openxmlformats.org/officeDocument/2006/math">
                <m:r>
                  <a:rPr>
                    <a:latin typeface="Cambria Math" panose="02040503050406030204" pitchFamily="18" charset="0"/>
                  </a:rPr>
                  <m:t>𝜋</m:t>
                </m:r>
                <m:r>
                  <a:rPr>
                    <a:latin typeface="Cambria Math" panose="02040503050406030204" pitchFamily="18" charset="0"/>
                  </a:rPr>
                  <m:t>=0.3</m:t>
                </m:r>
              </m:oMath>
            </a14:m>
            <a:r>
              <a:t> and 1 coin is fair with </a:t>
            </a:r>
            <a14:m xmlns:a14="http://schemas.microsoft.com/office/drawing/2010/main">
              <m:oMath xmlns:m="http://schemas.openxmlformats.org/officeDocument/2006/math">
                <m:r>
                  <a:rPr>
                    <a:latin typeface="Cambria Math" panose="02040503050406030204" pitchFamily="18" charset="0"/>
                  </a:rPr>
                  <m:t>𝜋</m:t>
                </m:r>
                <m:r>
                  <a:rPr>
                    <a:latin typeface="Cambria Math" panose="02040503050406030204" pitchFamily="18" charset="0"/>
                  </a:rPr>
                  <m:t>=0.5</m:t>
                </m:r>
              </m:oMath>
            </a14:m>
            <a:r>
              <a:t>. Assuming each coin to be equally likely to be picked, this gives the following prior distribution for </a:t>
            </a:r>
            <a14:m xmlns:a14="http://schemas.microsoft.com/office/drawing/2010/main">
              <m:oMath xmlns:m="http://schemas.openxmlformats.org/officeDocument/2006/math">
                <m:r>
                  <a:rPr>
                    <a:latin typeface="Cambria Math" panose="02040503050406030204" pitchFamily="18" charset="0"/>
                  </a:rPr>
                  <m:t>𝜋</m:t>
                </m:r>
              </m:oMath>
            </a14:m>
            <a:r>
              <a:t>:</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𝜋</m:t>
                      </m:r>
                    </m:e>
                  </m:d>
                  <m:r>
                    <a:rPr>
                      <a:latin typeface="Cambria Math" panose="02040503050406030204" pitchFamily="18" charset="0"/>
                    </a:rPr>
                    <m:t>=</m:t>
                  </m:r>
                  <m:d>
                    <m:dPr>
                      <m:begChr m:val="{"/>
                      <m:endChr m:val=""/>
                      <m:ctrlPr>
                        <a:rPr i="1">
                          <a:latin typeface="Cambria Math" panose="02040503050406030204" pitchFamily="18" charset="0"/>
                        </a:rPr>
                      </m:ctrlPr>
                    </m:dPr>
                    <m:e>
                      <m:m>
                        <m:mPr>
                          <m:plcHide m:val="on"/>
                          <m:mcs>
                            <m:mc>
                              <m:mcPr>
                                <m:count m:val="2"/>
                                <m:mcJc m:val="center"/>
                              </m:mcPr>
                            </m:mc>
                          </m:mcs>
                          <m:ctrlPr>
                            <a:rPr i="1">
                              <a:latin typeface="Cambria Math" panose="02040503050406030204" pitchFamily="18" charset="0"/>
                            </a:rPr>
                          </m:ctrlPr>
                        </m:mPr>
                        <m:mr>
                          <m:e>
                            <m:r>
                              <a:rPr>
                                <a:latin typeface="Cambria Math" panose="02040503050406030204" pitchFamily="18" charset="0"/>
                              </a:rPr>
                              <m:t>1/3=0.</m:t>
                            </m:r>
                            <m:acc>
                              <m:accPr>
                                <m:chr m:val="‾"/>
                                <m:ctrlPr>
                                  <a:rPr i="1">
                                    <a:latin typeface="Cambria Math" panose="02040503050406030204" pitchFamily="18" charset="0"/>
                                  </a:rPr>
                                </m:ctrlPr>
                              </m:accPr>
                              <m:e>
                                <m:r>
                                  <a:rPr>
                                    <a:latin typeface="Cambria Math" panose="02040503050406030204" pitchFamily="18" charset="0"/>
                                  </a:rPr>
                                  <m:t>33</m:t>
                                </m:r>
                              </m:e>
                            </m:acc>
                          </m:e>
                          <m:e>
                            <m:r>
                              <m:rPr>
                                <m:nor/>
                              </m:rPr>
                              <a:rPr/>
                              <m:t>if</m:t>
                            </m:r>
                            <m:r>
                              <m:rPr>
                                <m:nor/>
                              </m:rPr>
                              <a:rPr/>
                              <m:t> </m:t>
                            </m:r>
                            <m:r>
                              <a:rPr>
                                <a:latin typeface="Cambria Math" panose="02040503050406030204" pitchFamily="18" charset="0"/>
                              </a:rPr>
                              <m:t>𝜋</m:t>
                            </m:r>
                            <m:r>
                              <a:rPr>
                                <a:latin typeface="Cambria Math" panose="02040503050406030204" pitchFamily="18" charset="0"/>
                              </a:rPr>
                              <m:t>=0.3</m:t>
                            </m:r>
                          </m:e>
                        </m:mr>
                        <m:mr>
                          <m:e>
                            <m:r>
                              <a:rPr>
                                <a:latin typeface="Cambria Math" panose="02040503050406030204" pitchFamily="18" charset="0"/>
                              </a:rPr>
                              <m:t>1/6=0.1</m:t>
                            </m:r>
                            <m:acc>
                              <m:accPr>
                                <m:chr m:val="‾"/>
                                <m:ctrlPr>
                                  <a:rPr i="1">
                                    <a:latin typeface="Cambria Math" panose="02040503050406030204" pitchFamily="18" charset="0"/>
                                  </a:rPr>
                                </m:ctrlPr>
                              </m:accPr>
                              <m:e>
                                <m:r>
                                  <a:rPr>
                                    <a:latin typeface="Cambria Math" panose="02040503050406030204" pitchFamily="18" charset="0"/>
                                  </a:rPr>
                                  <m:t>66</m:t>
                                </m:r>
                              </m:e>
                            </m:acc>
                          </m:e>
                          <m:e>
                            <m:r>
                              <m:rPr>
                                <m:nor/>
                              </m:rPr>
                              <a:rPr/>
                              <m:t>if</m:t>
                            </m:r>
                            <m:r>
                              <m:rPr>
                                <m:nor/>
                              </m:rPr>
                              <a:rPr/>
                              <m:t> </m:t>
                            </m:r>
                            <m:r>
                              <a:rPr>
                                <a:latin typeface="Cambria Math" panose="02040503050406030204" pitchFamily="18" charset="0"/>
                              </a:rPr>
                              <m:t>𝜋</m:t>
                            </m:r>
                            <m:r>
                              <a:rPr>
                                <a:latin typeface="Cambria Math" panose="02040503050406030204" pitchFamily="18" charset="0"/>
                              </a:rPr>
                              <m:t>=0.5</m:t>
                            </m:r>
                          </m:e>
                        </m:mr>
                        <m:mr>
                          <m:e>
                            <m:r>
                              <a:rPr>
                                <a:latin typeface="Cambria Math" panose="02040503050406030204" pitchFamily="18" charset="0"/>
                              </a:rPr>
                              <m:t>1/2=0.5</m:t>
                            </m:r>
                          </m:e>
                          <m:e>
                            <m:r>
                              <m:rPr>
                                <m:nor/>
                              </m:rPr>
                              <a:rPr/>
                              <m:t>if</m:t>
                            </m:r>
                            <m:r>
                              <m:rPr>
                                <m:nor/>
                              </m:rPr>
                              <a:rPr/>
                              <m:t> </m:t>
                            </m:r>
                            <m:r>
                              <a:rPr>
                                <a:latin typeface="Cambria Math" panose="02040503050406030204" pitchFamily="18" charset="0"/>
                              </a:rPr>
                              <m:t>𝜋</m:t>
                            </m:r>
                            <m:r>
                              <a:rPr>
                                <a:latin typeface="Cambria Math" panose="02040503050406030204" pitchFamily="18" charset="0"/>
                              </a:rPr>
                              <m:t>=0.8</m:t>
                            </m:r>
                          </m:e>
                        </m:mr>
                      </m:m>
                    </m:e>
                  </m:d>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37</a:t>
            </a:fld>
            <a:endParaRPr lang="en-GB"/>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Example (cont’d)</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The likelihood is still given by the binomial distribution:</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𝑘</m:t>
                      </m:r>
                      <m:r>
                        <a:rPr>
                          <a:latin typeface="Cambria Math" panose="02040503050406030204" pitchFamily="18" charset="0"/>
                        </a:rPr>
                        <m:t>|</m:t>
                      </m:r>
                      <m:r>
                        <a:rPr>
                          <a:latin typeface="Cambria Math" panose="02040503050406030204" pitchFamily="18" charset="0"/>
                        </a:rPr>
                        <m:t>𝜋</m:t>
                      </m:r>
                    </m:e>
                  </m:d>
                  <m:r>
                    <a:rPr>
                      <a:latin typeface="Cambria Math" panose="02040503050406030204" pitchFamily="18" charset="0"/>
                    </a:rPr>
                    <m:t>=</m:t>
                  </m:r>
                  <m:d>
                    <m:dPr>
                      <m:ctrlPr>
                        <a:rPr i="1">
                          <a:latin typeface="Cambria Math" panose="02040503050406030204" pitchFamily="18" charset="0"/>
                        </a:rPr>
                      </m:ctrlPr>
                    </m:dPr>
                    <m:e>
                      <m:f>
                        <m:fPr>
                          <m:type m:val="noBar"/>
                          <m:ctrlPr>
                            <a:rPr i="1">
                              <a:latin typeface="Cambria Math" panose="02040503050406030204" pitchFamily="18" charset="0"/>
                            </a:rPr>
                          </m:ctrlPr>
                        </m:fPr>
                        <m:num>
                          <m:r>
                            <a:rPr>
                              <a:latin typeface="Cambria Math" panose="02040503050406030204" pitchFamily="18" charset="0"/>
                            </a:rPr>
                            <m:t>𝑛</m:t>
                          </m:r>
                        </m:num>
                        <m:den>
                          <m:r>
                            <a:rPr>
                              <a:latin typeface="Cambria Math" panose="02040503050406030204" pitchFamily="18" charset="0"/>
                            </a:rPr>
                            <m:t>𝑘</m:t>
                          </m:r>
                        </m:den>
                      </m:f>
                    </m:e>
                  </m:d>
                  <m:sSup>
                    <m:sSupPr>
                      <m:ctrlPr>
                        <a:rPr i="1">
                          <a:latin typeface="Cambria Math" panose="02040503050406030204" pitchFamily="18" charset="0"/>
                        </a:rPr>
                      </m:ctrlPr>
                    </m:sSupPr>
                    <m:e>
                      <m:r>
                        <a:rPr>
                          <a:latin typeface="Cambria Math" panose="02040503050406030204" pitchFamily="18" charset="0"/>
                        </a:rPr>
                        <m:t>𝜋</m:t>
                      </m:r>
                    </m:e>
                    <m:sup>
                      <m:r>
                        <a:rPr>
                          <a:latin typeface="Cambria Math" panose="02040503050406030204" pitchFamily="18" charset="0"/>
                        </a:rPr>
                        <m:t>𝑘</m:t>
                      </m:r>
                    </m:sup>
                  </m:sSup>
                  <m:sSup>
                    <m:sSupPr>
                      <m:ctrlPr>
                        <a:rPr i="1">
                          <a:latin typeface="Cambria Math" panose="02040503050406030204" pitchFamily="18" charset="0"/>
                        </a:rPr>
                      </m:ctrlPr>
                    </m:sSupPr>
                    <m:e>
                      <m:d>
                        <m:dPr>
                          <m:ctrlPr>
                            <a:rPr i="1">
                              <a:latin typeface="Cambria Math" panose="02040503050406030204" pitchFamily="18" charset="0"/>
                            </a:rPr>
                          </m:ctrlPr>
                        </m:dPr>
                        <m:e>
                          <m:r>
                            <a:rPr>
                              <a:latin typeface="Cambria Math" panose="02040503050406030204" pitchFamily="18" charset="0"/>
                            </a:rPr>
                            <m:t>1−</m:t>
                          </m:r>
                          <m:r>
                            <a:rPr>
                              <a:latin typeface="Cambria Math" panose="02040503050406030204" pitchFamily="18" charset="0"/>
                            </a:rPr>
                            <m:t>𝜋</m:t>
                          </m:r>
                        </m:e>
                      </m:d>
                    </m:e>
                    <m:sup>
                      <m:r>
                        <a:rPr>
                          <a:latin typeface="Cambria Math" panose="02040503050406030204" pitchFamily="18" charset="0"/>
                        </a:rPr>
                        <m:t>𝑛</m:t>
                      </m:r>
                      <m:r>
                        <a:rPr>
                          <a:latin typeface="Cambria Math" panose="02040503050406030204" pitchFamily="18" charset="0"/>
                        </a:rPr>
                        <m:t>−</m:t>
                      </m:r>
                      <m:r>
                        <a:rPr>
                          <a:latin typeface="Cambria Math" panose="02040503050406030204" pitchFamily="18" charset="0"/>
                        </a:rPr>
                        <m:t>𝑘</m:t>
                      </m:r>
                    </m:sup>
                  </m:sSup>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Here we have </a:t>
            </a:r>
            <a14:m xmlns:a14="http://schemas.microsoft.com/office/drawing/2010/main">
              <m:oMath xmlns:m="http://schemas.openxmlformats.org/officeDocument/2006/math">
                <m:r>
                  <a:rPr>
                    <a:latin typeface="Cambria Math" panose="02040503050406030204" pitchFamily="18" charset="0"/>
                  </a:rPr>
                  <m:t>𝑛</m:t>
                </m:r>
                <m:r>
                  <a:rPr>
                    <a:latin typeface="Cambria Math" panose="02040503050406030204" pitchFamily="18" charset="0"/>
                  </a:rPr>
                  <m:t>=6</m:t>
                </m:r>
              </m:oMath>
            </a14:m>
            <a:r>
              <a:t> and </a:t>
            </a:r>
            <a14:m xmlns:a14="http://schemas.microsoft.com/office/drawing/2010/main">
              <m:oMath xmlns:m="http://schemas.openxmlformats.org/officeDocument/2006/math">
                <m:r>
                  <a:rPr>
                    <a:latin typeface="Cambria Math" panose="02040503050406030204" pitchFamily="18" charset="0"/>
                  </a:rPr>
                  <m:t>𝑘</m:t>
                </m:r>
                <m:r>
                  <a:rPr>
                    <a:latin typeface="Cambria Math" panose="02040503050406030204" pitchFamily="18" charset="0"/>
                  </a:rPr>
                  <m:t>=2</m:t>
                </m:r>
              </m:oMath>
            </a14:m>
            <a:r>
              <a:t>.</a:t>
            </a:r>
          </a:p>
          <a:p>
            <a:pPr marL="0" lvl="0" indent="0">
              <a:buNone/>
            </a:pPr>
            <a:r>
              <a:t>This can be written down / computed using tables.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38</a:t>
            </a:fld>
            <a:endParaRPr lang="en-GB"/>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Example (cont’d)</a:t>
            </a:r>
          </a:p>
        </p:txBody>
      </p:sp>
      <p:pic>
        <p:nvPicPr>
          <p:cNvPr id="3" name="Picture 1" descr="images/Example_DiscretePriorBinomialLikelihood_likelihood.png"/>
          <p:cNvPicPr>
            <a:picLocks noGrp="1" noChangeAspect="1"/>
          </p:cNvPicPr>
          <p:nvPr/>
        </p:nvPicPr>
        <p:blipFill>
          <a:blip r:embed="rId2"/>
          <a:stretch>
            <a:fillRect/>
          </a:stretch>
        </p:blipFill>
        <p:spPr bwMode="auto">
          <a:xfrm>
            <a:off x="838200" y="2514600"/>
            <a:ext cx="10515600" cy="3263900"/>
          </a:xfrm>
          <a:prstGeom prst="rect">
            <a:avLst/>
          </a:prstGeom>
          <a:noFill/>
          <a:ln w="9525">
            <a:noFill/>
            <a:headEnd/>
            <a:tailEnd/>
          </a:ln>
        </p:spPr>
      </p:pic>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39</a:t>
            </a:fld>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Notation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fontScale="92500" lnSpcReduction="20000"/>
              </a:bodyPr>
              <a:lstStyle/>
              <a:p>
                <a:pPr lvl="0"/>
                <a14:m>
                  <m:oMath xmlns:m="http://schemas.openxmlformats.org/officeDocument/2006/math">
                    <m:r>
                      <a:rPr>
                        <a:latin typeface="Cambria Math" panose="02040503050406030204" pitchFamily="18" charset="0"/>
                      </a:rPr>
                      <m:t>𝑋</m:t>
                    </m:r>
                    <m:r>
                      <a:rPr>
                        <a:latin typeface="Cambria Math" panose="02040503050406030204" pitchFamily="18" charset="0"/>
                      </a:rPr>
                      <m:t>,</m:t>
                    </m:r>
                    <m:r>
                      <a:rPr>
                        <a:latin typeface="Cambria Math" panose="02040503050406030204" pitchFamily="18" charset="0"/>
                      </a:rPr>
                      <m:t>𝑌</m:t>
                    </m:r>
                    <m:r>
                      <a:rPr>
                        <a:latin typeface="Cambria Math" panose="02040503050406030204" pitchFamily="18" charset="0"/>
                      </a:rPr>
                      <m:t>,</m:t>
                    </m:r>
                    <m:r>
                      <a:rPr>
                        <a:latin typeface="Cambria Math" panose="02040503050406030204" pitchFamily="18" charset="0"/>
                      </a:rPr>
                      <m:t>𝑍</m:t>
                    </m:r>
                  </m:oMath>
                </a14:m>
                <a:r>
                  <a:rPr dirty="0"/>
                  <a:t> - random variables</a:t>
                </a:r>
              </a:p>
              <a:p>
                <a:pPr lvl="0"/>
                <a14:m>
                  <m:oMath xmlns:m="http://schemas.openxmlformats.org/officeDocument/2006/math">
                    <m:r>
                      <a:rPr>
                        <a:latin typeface="Cambria Math" panose="02040503050406030204" pitchFamily="18" charset="0"/>
                      </a:rPr>
                      <m:t>𝑥</m:t>
                    </m:r>
                    <m:r>
                      <a:rPr>
                        <a:latin typeface="Cambria Math" panose="02040503050406030204" pitchFamily="18" charset="0"/>
                      </a:rPr>
                      <m:t>,</m:t>
                    </m:r>
                    <m:r>
                      <a:rPr>
                        <a:latin typeface="Cambria Math" panose="02040503050406030204" pitchFamily="18" charset="0"/>
                      </a:rPr>
                      <m:t>𝑦</m:t>
                    </m:r>
                    <m:r>
                      <a:rPr>
                        <a:latin typeface="Cambria Math" panose="02040503050406030204" pitchFamily="18" charset="0"/>
                      </a:rPr>
                      <m:t>,</m:t>
                    </m:r>
                    <m:r>
                      <a:rPr>
                        <a:latin typeface="Cambria Math" panose="02040503050406030204" pitchFamily="18" charset="0"/>
                      </a:rPr>
                      <m:t>𝑧</m:t>
                    </m:r>
                  </m:oMath>
                </a14:m>
                <a:r>
                  <a:rPr dirty="0"/>
                  <a:t> - measured / observed values</a:t>
                </a:r>
              </a:p>
              <a:p>
                <a:pPr lvl="0"/>
                <a14:m>
                  <m:oMath xmlns:m="http://schemas.openxmlformats.org/officeDocument/2006/math">
                    <m:acc>
                      <m:accPr>
                        <m:chr m:val="‾"/>
                        <m:ctrlPr>
                          <a:rPr>
                            <a:latin typeface="Cambria Math" panose="02040503050406030204" pitchFamily="18" charset="0"/>
                          </a:rPr>
                        </m:ctrlPr>
                      </m:accPr>
                      <m:e>
                        <m:r>
                          <a:rPr>
                            <a:latin typeface="Cambria Math" panose="02040503050406030204" pitchFamily="18" charset="0"/>
                          </a:rPr>
                          <m:t>𝑋</m:t>
                        </m:r>
                      </m:e>
                    </m:acc>
                  </m:oMath>
                </a14:m>
                <a:r>
                  <a:rPr dirty="0"/>
                  <a:t>, </a:t>
                </a:r>
                <a14:m>
                  <m:oMath xmlns:m="http://schemas.openxmlformats.org/officeDocument/2006/math">
                    <m:acc>
                      <m:accPr>
                        <m:chr m:val="‾"/>
                        <m:ctrlPr>
                          <a:rPr>
                            <a:latin typeface="Cambria Math" panose="02040503050406030204" pitchFamily="18" charset="0"/>
                          </a:rPr>
                        </m:ctrlPr>
                      </m:accPr>
                      <m:e>
                        <m:r>
                          <a:rPr>
                            <a:latin typeface="Cambria Math" panose="02040503050406030204" pitchFamily="18" charset="0"/>
                          </a:rPr>
                          <m:t>𝑌</m:t>
                        </m:r>
                      </m:e>
                    </m:acc>
                    <m:r>
                      <a:rPr>
                        <a:latin typeface="Cambria Math" panose="02040503050406030204" pitchFamily="18" charset="0"/>
                      </a:rPr>
                      <m:t>,</m:t>
                    </m:r>
                    <m:acc>
                      <m:accPr>
                        <m:chr m:val="‾"/>
                        <m:ctrlPr>
                          <a:rPr i="1">
                            <a:latin typeface="Cambria Math" panose="02040503050406030204" pitchFamily="18" charset="0"/>
                          </a:rPr>
                        </m:ctrlPr>
                      </m:accPr>
                      <m:e>
                        <m:r>
                          <a:rPr>
                            <a:latin typeface="Cambria Math" panose="02040503050406030204" pitchFamily="18" charset="0"/>
                          </a:rPr>
                          <m:t>𝑍</m:t>
                        </m:r>
                      </m:e>
                    </m:acc>
                  </m:oMath>
                </a14:m>
                <a:r>
                  <a:rPr dirty="0"/>
                  <a:t> - sample mean estimators for X, Y, Z</a:t>
                </a:r>
              </a:p>
              <a:p>
                <a:pPr lvl="0"/>
                <a14:m>
                  <m:oMath xmlns:m="http://schemas.openxmlformats.org/officeDocument/2006/math">
                    <m:acc>
                      <m:accPr>
                        <m:chr m:val="‾"/>
                        <m:ctrlPr>
                          <a:rPr>
                            <a:latin typeface="Cambria Math" panose="02040503050406030204" pitchFamily="18" charset="0"/>
                          </a:rPr>
                        </m:ctrlPr>
                      </m:accPr>
                      <m:e>
                        <m:r>
                          <a:rPr>
                            <a:latin typeface="Cambria Math" panose="02040503050406030204" pitchFamily="18" charset="0"/>
                          </a:rPr>
                          <m:t>𝑥</m:t>
                        </m:r>
                      </m:e>
                    </m:acc>
                  </m:oMath>
                </a14:m>
                <a:r>
                  <a:rPr dirty="0"/>
                  <a:t>, </a:t>
                </a:r>
                <a14:m>
                  <m:oMath xmlns:m="http://schemas.openxmlformats.org/officeDocument/2006/math">
                    <m:acc>
                      <m:accPr>
                        <m:chr m:val="‾"/>
                        <m:ctrlPr>
                          <a:rPr>
                            <a:latin typeface="Cambria Math" panose="02040503050406030204" pitchFamily="18" charset="0"/>
                          </a:rPr>
                        </m:ctrlPr>
                      </m:accPr>
                      <m:e>
                        <m:r>
                          <a:rPr>
                            <a:latin typeface="Cambria Math" panose="02040503050406030204" pitchFamily="18" charset="0"/>
                          </a:rPr>
                          <m:t>𝑦</m:t>
                        </m:r>
                      </m:e>
                    </m:acc>
                    <m:r>
                      <a:rPr>
                        <a:latin typeface="Cambria Math" panose="02040503050406030204" pitchFamily="18" charset="0"/>
                      </a:rPr>
                      <m:t>,</m:t>
                    </m:r>
                    <m:acc>
                      <m:accPr>
                        <m:chr m:val="‾"/>
                        <m:ctrlPr>
                          <a:rPr i="1">
                            <a:latin typeface="Cambria Math" panose="02040503050406030204" pitchFamily="18" charset="0"/>
                          </a:rPr>
                        </m:ctrlPr>
                      </m:accPr>
                      <m:e>
                        <m:r>
                          <a:rPr>
                            <a:latin typeface="Cambria Math" panose="02040503050406030204" pitchFamily="18" charset="0"/>
                          </a:rPr>
                          <m:t>𝑧</m:t>
                        </m:r>
                      </m:e>
                    </m:acc>
                  </m:oMath>
                </a14:m>
                <a:r>
                  <a:rPr dirty="0"/>
                  <a:t> - sample mean estimates of X, Y, Z</a:t>
                </a:r>
                <a:r>
                  <a:rPr lang="en-GB" dirty="0"/>
                  <a:t> </a:t>
                </a:r>
                <a:endParaRPr dirty="0"/>
              </a:p>
              <a:p>
                <a:pPr lvl="0"/>
                <a14:m>
                  <m:oMath xmlns:m="http://schemas.openxmlformats.org/officeDocument/2006/math">
                    <m:acc>
                      <m:accPr>
                        <m:chr m:val="̂"/>
                        <m:ctrlPr>
                          <a:rPr>
                            <a:latin typeface="Cambria Math" panose="02040503050406030204" pitchFamily="18" charset="0"/>
                          </a:rPr>
                        </m:ctrlPr>
                      </m:accPr>
                      <m:e>
                        <m:r>
                          <a:rPr>
                            <a:latin typeface="Cambria Math" panose="02040503050406030204" pitchFamily="18" charset="0"/>
                          </a:rPr>
                          <m:t>𝑇</m:t>
                        </m:r>
                      </m:e>
                    </m:acc>
                  </m:oMath>
                </a14:m>
                <a:r>
                  <a:rPr dirty="0"/>
                  <a:t>, </a:t>
                </a:r>
                <a14:m>
                  <m:oMath xmlns:m="http://schemas.openxmlformats.org/officeDocument/2006/math">
                    <m:acc>
                      <m:accPr>
                        <m:chr m:val="̂"/>
                        <m:ctrlPr>
                          <a:rPr>
                            <a:latin typeface="Cambria Math" panose="02040503050406030204" pitchFamily="18" charset="0"/>
                          </a:rPr>
                        </m:ctrlPr>
                      </m:accPr>
                      <m:e>
                        <m:r>
                          <a:rPr>
                            <a:latin typeface="Cambria Math" panose="02040503050406030204" pitchFamily="18" charset="0"/>
                          </a:rPr>
                          <m:t>𝑡</m:t>
                        </m:r>
                      </m:e>
                    </m:acc>
                  </m:oMath>
                </a14:m>
                <a:r>
                  <a:rPr dirty="0"/>
                  <a:t> - given a statistic T, estimator and estimate of T</a:t>
                </a:r>
              </a:p>
              <a:p>
                <a:pPr lvl="0"/>
                <a14:m>
                  <m:oMath xmlns:m="http://schemas.openxmlformats.org/officeDocument/2006/math">
                    <m:r>
                      <a:rPr>
                        <a:latin typeface="Cambria Math" panose="02040503050406030204" pitchFamily="18" charset="0"/>
                      </a:rPr>
                      <m:t>𝑃</m:t>
                    </m:r>
                    <m:d>
                      <m:dPr>
                        <m:ctrlPr>
                          <a:rPr i="1">
                            <a:latin typeface="Cambria Math" panose="02040503050406030204" pitchFamily="18" charset="0"/>
                          </a:rPr>
                        </m:ctrlPr>
                      </m:dPr>
                      <m:e>
                        <m:r>
                          <a:rPr>
                            <a:latin typeface="Cambria Math" panose="02040503050406030204" pitchFamily="18" charset="0"/>
                          </a:rPr>
                          <m:t>𝐴</m:t>
                        </m:r>
                      </m:e>
                    </m:d>
                  </m:oMath>
                </a14:m>
                <a:r>
                  <a:rPr dirty="0"/>
                  <a:t> - probability of an event A </a:t>
                </a:r>
                <a:r>
                  <a:rPr dirty="0" err="1"/>
                  <a:t>occuring</a:t>
                </a:r>
                <a:endParaRPr dirty="0"/>
              </a:p>
              <a:p>
                <a:pPr lvl="0"/>
                <a14:m>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𝑓</m:t>
                        </m:r>
                      </m:e>
                      <m:sub>
                        <m:r>
                          <a:rPr>
                            <a:latin typeface="Cambria Math" panose="02040503050406030204" pitchFamily="18" charset="0"/>
                          </a:rPr>
                          <m:t>𝑋</m:t>
                        </m:r>
                      </m:sub>
                    </m:sSub>
                    <m:d>
                      <m:dPr>
                        <m:ctrlPr>
                          <a:rPr i="1">
                            <a:latin typeface="Cambria Math" panose="02040503050406030204" pitchFamily="18" charset="0"/>
                          </a:rPr>
                        </m:ctrlPr>
                      </m:dPr>
                      <m:e>
                        <m:r>
                          <a:rPr>
                            <a:latin typeface="Cambria Math" panose="02040503050406030204" pitchFamily="18" charset="0"/>
                          </a:rPr>
                          <m:t>.</m:t>
                        </m:r>
                      </m:e>
                    </m:d>
                  </m:oMath>
                </a14:m>
                <a:r>
                  <a:rPr dirty="0"/>
                  <a:t>, </a:t>
                </a:r>
                <a14:m>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𝑓</m:t>
                        </m:r>
                      </m:e>
                      <m:sub>
                        <m:r>
                          <a:rPr>
                            <a:latin typeface="Cambria Math" panose="02040503050406030204" pitchFamily="18" charset="0"/>
                          </a:rPr>
                          <m:t>𝑌</m:t>
                        </m:r>
                      </m:sub>
                    </m:sSub>
                    <m:d>
                      <m:dPr>
                        <m:ctrlPr>
                          <a:rPr i="1">
                            <a:latin typeface="Cambria Math" panose="02040503050406030204" pitchFamily="18" charset="0"/>
                          </a:rPr>
                        </m:ctrlPr>
                      </m:dPr>
                      <m:e>
                        <m:r>
                          <a:rPr>
                            <a:latin typeface="Cambria Math" panose="02040503050406030204" pitchFamily="18" charset="0"/>
                          </a:rPr>
                          <m:t>.</m:t>
                        </m:r>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𝑓</m:t>
                        </m:r>
                      </m:e>
                      <m:sub>
                        <m:r>
                          <a:rPr>
                            <a:latin typeface="Cambria Math" panose="02040503050406030204" pitchFamily="18" charset="0"/>
                          </a:rPr>
                          <m:t>𝑍</m:t>
                        </m:r>
                      </m:sub>
                    </m:sSub>
                    <m:d>
                      <m:dPr>
                        <m:ctrlPr>
                          <a:rPr i="1">
                            <a:latin typeface="Cambria Math" panose="02040503050406030204" pitchFamily="18" charset="0"/>
                          </a:rPr>
                        </m:ctrlPr>
                      </m:dPr>
                      <m:e>
                        <m:r>
                          <a:rPr>
                            <a:latin typeface="Cambria Math" panose="02040503050406030204" pitchFamily="18" charset="0"/>
                          </a:rPr>
                          <m:t>.</m:t>
                        </m:r>
                      </m:e>
                    </m:d>
                  </m:oMath>
                </a14:m>
                <a:r>
                  <a:rPr dirty="0"/>
                  <a:t> - probability mass / density functions of X, Y, Z; sometimes </a:t>
                </a:r>
                <a14:m>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𝑋</m:t>
                        </m:r>
                      </m:sub>
                    </m:sSub>
                    <m:d>
                      <m:dPr>
                        <m:ctrlPr>
                          <a:rPr i="1">
                            <a:latin typeface="Cambria Math" panose="02040503050406030204" pitchFamily="18" charset="0"/>
                          </a:rPr>
                        </m:ctrlPr>
                      </m:dPr>
                      <m:e>
                        <m:r>
                          <a:rPr>
                            <a:latin typeface="Cambria Math" panose="02040503050406030204" pitchFamily="18" charset="0"/>
                          </a:rPr>
                          <m:t>.</m:t>
                        </m:r>
                      </m:e>
                    </m:d>
                  </m:oMath>
                </a14:m>
                <a:r>
                  <a:rPr dirty="0"/>
                  <a:t> etc. rather than </a:t>
                </a:r>
                <a14:m>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𝑓</m:t>
                        </m:r>
                      </m:e>
                      <m:sub>
                        <m:r>
                          <a:rPr>
                            <a:latin typeface="Cambria Math" panose="02040503050406030204" pitchFamily="18" charset="0"/>
                          </a:rPr>
                          <m:t>𝑋</m:t>
                        </m:r>
                      </m:sub>
                    </m:sSub>
                    <m:d>
                      <m:dPr>
                        <m:ctrlPr>
                          <a:rPr i="1">
                            <a:latin typeface="Cambria Math" panose="02040503050406030204" pitchFamily="18" charset="0"/>
                          </a:rPr>
                        </m:ctrlPr>
                      </m:dPr>
                      <m:e>
                        <m:r>
                          <a:rPr>
                            <a:latin typeface="Cambria Math" panose="02040503050406030204" pitchFamily="18" charset="0"/>
                          </a:rPr>
                          <m:t>.</m:t>
                        </m:r>
                      </m:e>
                    </m:d>
                  </m:oMath>
                </a14:m>
                <a:endParaRPr dirty="0"/>
              </a:p>
              <a:p>
                <a:pPr lvl="0"/>
                <a:r>
                  <a:rPr dirty="0"/>
                  <a:t>p(.) - used as a shorthand notation for </a:t>
                </a:r>
                <a:r>
                  <a:rPr dirty="0" err="1"/>
                  <a:t>pmfs</a:t>
                </a:r>
                <a:r>
                  <a:rPr dirty="0"/>
                  <a:t> / pdfs if the use of this is unambiguous (i.e. it is clear which is the random variable)</a:t>
                </a:r>
              </a:p>
              <a:p>
                <a:pPr lvl="0"/>
                <a14:m>
                  <m:oMath xmlns:m="http://schemas.openxmlformats.org/officeDocument/2006/math">
                    <m:r>
                      <a:rPr>
                        <a:latin typeface="Cambria Math" panose="02040503050406030204" pitchFamily="18" charset="0"/>
                      </a:rPr>
                      <m:t>𝑋</m:t>
                    </m:r>
                    <m:r>
                      <a:rPr>
                        <a:latin typeface="Cambria Math" panose="02040503050406030204" pitchFamily="18" charset="0"/>
                      </a:rPr>
                      <m:t>∼</m:t>
                    </m:r>
                    <m:r>
                      <a:rPr>
                        <a:latin typeface="Cambria Math" panose="02040503050406030204" pitchFamily="18" charset="0"/>
                      </a:rPr>
                      <m:t>𝐹</m:t>
                    </m:r>
                  </m:oMath>
                </a14:m>
                <a:r>
                  <a:rPr dirty="0"/>
                  <a:t> - X distributed according to distribution function F</a:t>
                </a:r>
              </a:p>
              <a:p>
                <a:pPr lvl="0"/>
                <a14:m>
                  <m:oMath xmlns:m="http://schemas.openxmlformats.org/officeDocument/2006/math">
                    <m:r>
                      <a:rPr>
                        <a:latin typeface="Cambria Math" panose="02040503050406030204" pitchFamily="18" charset="0"/>
                      </a:rPr>
                      <m:t>𝐸</m:t>
                    </m:r>
                    <m:d>
                      <m:dPr>
                        <m:begChr m:val="["/>
                        <m:endChr m:val="]"/>
                        <m:ctrlPr>
                          <a:rPr i="1">
                            <a:latin typeface="Cambria Math" panose="02040503050406030204" pitchFamily="18" charset="0"/>
                          </a:rPr>
                        </m:ctrlPr>
                      </m:dPr>
                      <m:e>
                        <m:r>
                          <a:rPr>
                            <a:latin typeface="Cambria Math" panose="02040503050406030204" pitchFamily="18" charset="0"/>
                          </a:rPr>
                          <m:t>𝑋</m:t>
                        </m:r>
                      </m:e>
                    </m:d>
                  </m:oMath>
                </a14:m>
                <a:r>
                  <a:rPr dirty="0"/>
                  <a:t>, </a:t>
                </a:r>
                <a14:m>
                  <m:oMath xmlns:m="http://schemas.openxmlformats.org/officeDocument/2006/math">
                    <m:r>
                      <a:rPr>
                        <a:latin typeface="Cambria Math" panose="02040503050406030204" pitchFamily="18" charset="0"/>
                      </a:rPr>
                      <m:t>𝐸</m:t>
                    </m:r>
                    <m:d>
                      <m:dPr>
                        <m:begChr m:val="["/>
                        <m:endChr m:val="]"/>
                        <m:ctrlPr>
                          <a:rPr i="1">
                            <a:latin typeface="Cambria Math" panose="02040503050406030204" pitchFamily="18" charset="0"/>
                          </a:rPr>
                        </m:ctrlPr>
                      </m:dPr>
                      <m:e>
                        <m:r>
                          <a:rPr>
                            <a:latin typeface="Cambria Math" panose="02040503050406030204" pitchFamily="18" charset="0"/>
                          </a:rPr>
                          <m:t>𝑌</m:t>
                        </m:r>
                      </m:e>
                    </m:d>
                  </m:oMath>
                </a14:m>
                <a:r>
                  <a:rPr dirty="0"/>
                  <a:t>, </a:t>
                </a:r>
                <a14:m>
                  <m:oMath xmlns:m="http://schemas.openxmlformats.org/officeDocument/2006/math">
                    <m:r>
                      <a:rPr>
                        <a:latin typeface="Cambria Math" panose="02040503050406030204" pitchFamily="18" charset="0"/>
                      </a:rPr>
                      <m:t>𝐸</m:t>
                    </m:r>
                    <m:d>
                      <m:dPr>
                        <m:begChr m:val="["/>
                        <m:endChr m:val="]"/>
                        <m:ctrlPr>
                          <a:rPr i="1">
                            <a:latin typeface="Cambria Math" panose="02040503050406030204" pitchFamily="18" charset="0"/>
                          </a:rPr>
                        </m:ctrlPr>
                      </m:dPr>
                      <m:e>
                        <m:r>
                          <a:rPr>
                            <a:latin typeface="Cambria Math" panose="02040503050406030204" pitchFamily="18" charset="0"/>
                          </a:rPr>
                          <m:t>𝑍</m:t>
                        </m:r>
                      </m:e>
                    </m:d>
                  </m:oMath>
                </a14:m>
                <a:r>
                  <a:rPr dirty="0"/>
                  <a:t>, </a:t>
                </a:r>
                <a14:m>
                  <m:oMath xmlns:m="http://schemas.openxmlformats.org/officeDocument/2006/math">
                    <m:r>
                      <a:rPr>
                        <a:latin typeface="Cambria Math" panose="02040503050406030204" pitchFamily="18" charset="0"/>
                      </a:rPr>
                      <m:t>𝐸</m:t>
                    </m:r>
                    <m:d>
                      <m:dPr>
                        <m:begChr m:val="["/>
                        <m:endChr m:val="]"/>
                        <m:ctrlPr>
                          <a:rPr i="1">
                            <a:latin typeface="Cambria Math" panose="02040503050406030204" pitchFamily="18" charset="0"/>
                          </a:rPr>
                        </m:ctrlPr>
                      </m:dPr>
                      <m:e>
                        <m:r>
                          <a:rPr>
                            <a:latin typeface="Cambria Math" panose="02040503050406030204" pitchFamily="18" charset="0"/>
                          </a:rPr>
                          <m:t>𝑇</m:t>
                        </m:r>
                      </m:e>
                    </m:d>
                  </m:oMath>
                </a14:m>
                <a:r>
                  <a:rPr dirty="0"/>
                  <a:t> - the expectation of X, Y, Z, T respectively</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965" t="-3252" b="-1355"/>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a:t>
            </a:fld>
            <a:endParaRPr lang="en-GB"/>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Example (cont’d)</a:t>
            </a:r>
          </a:p>
        </p:txBody>
      </p:sp>
      <p:pic>
        <p:nvPicPr>
          <p:cNvPr id="3" name="Picture 1" descr="images/Example_DiscretePriorBinomialLikelihood_posterior.png"/>
          <p:cNvPicPr>
            <a:picLocks noGrp="1" noChangeAspect="1"/>
          </p:cNvPicPr>
          <p:nvPr/>
        </p:nvPicPr>
        <p:blipFill>
          <a:blip r:embed="rId2"/>
          <a:stretch>
            <a:fillRect/>
          </a:stretch>
        </p:blipFill>
        <p:spPr bwMode="auto">
          <a:xfrm>
            <a:off x="838200" y="2501900"/>
            <a:ext cx="10515600" cy="3289300"/>
          </a:xfrm>
          <a:prstGeom prst="rect">
            <a:avLst/>
          </a:prstGeom>
          <a:noFill/>
          <a:ln w="9525">
            <a:noFill/>
            <a:headEnd/>
            <a:tailEnd/>
          </a:ln>
        </p:spPr>
      </p:pic>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40</a:t>
            </a:fld>
            <a:endParaRPr lang="en-GB"/>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Example (cont’d)</a:t>
            </a:r>
          </a:p>
        </p:txBody>
      </p:sp>
      <p:pic>
        <p:nvPicPr>
          <p:cNvPr id="3" name="Picture 1" descr="Chanco_STA623_BDA_2025_Henrion_Session2_files/figure-pptx/unnamed-chunk-6-1.png"/>
          <p:cNvPicPr>
            <a:picLocks noGrp="1" noChangeAspect="1"/>
          </p:cNvPicPr>
          <p:nvPr/>
        </p:nvPicPr>
        <p:blipFill>
          <a:blip r:embed="rId2"/>
          <a:stretch>
            <a:fillRect/>
          </a:stretch>
        </p:blipFill>
        <p:spPr bwMode="auto">
          <a:xfrm>
            <a:off x="1955800" y="1816100"/>
            <a:ext cx="8280400" cy="4660900"/>
          </a:xfrm>
          <a:prstGeom prst="rect">
            <a:avLst/>
          </a:prstGeom>
          <a:noFill/>
          <a:ln w="9525">
            <a:noFill/>
            <a:headEnd/>
            <a:tailEnd/>
          </a:ln>
        </p:spPr>
      </p:pic>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41</a:t>
            </a:fld>
            <a:endParaRPr lang="en-GB"/>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Binomial = sum of n iid Bernoulli experiments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Recall that the binomial distribution results from </a:t>
            </a:r>
            <a14:m xmlns:a14="http://schemas.microsoft.com/office/drawing/2010/main">
              <m:oMath xmlns:m="http://schemas.openxmlformats.org/officeDocument/2006/math">
                <m:r>
                  <a:rPr>
                    <a:latin typeface="Cambria Math" panose="02040503050406030204" pitchFamily="18" charset="0"/>
                  </a:rPr>
                  <m:t>𝑛</m:t>
                </m:r>
              </m:oMath>
            </a14:m>
            <a:r>
              <a:t> independent trials of binary experiments with probability parameter </a:t>
            </a:r>
            <a14:m xmlns:a14="http://schemas.microsoft.com/office/drawing/2010/main">
              <m:oMath xmlns:m="http://schemas.openxmlformats.org/officeDocument/2006/math">
                <m:r>
                  <a:rPr>
                    <a:latin typeface="Cambria Math" panose="02040503050406030204" pitchFamily="18" charset="0"/>
                  </a:rPr>
                  <m:t>𝜋</m:t>
                </m:r>
              </m:oMath>
            </a14:m>
            <a:r>
              <a:t>.</a:t>
            </a:r>
          </a:p>
          <a:p>
            <a:pPr marL="0" lvl="0" indent="0">
              <a:buNone/>
            </a:pPr>
            <a:r>
              <a:t>The coin toss example was in fact based on repeated binary / Bernoulli experiments.</a:t>
            </a:r>
          </a:p>
          <a:p>
            <a:pPr marL="0" lvl="0" indent="0">
              <a:buNone/>
            </a:pPr>
            <a:r>
              <a:t>We used the binomial distribution, because the sum of successes is a </a:t>
            </a:r>
            <a:r>
              <a:rPr b="1"/>
              <a:t>sufficient</a:t>
            </a:r>
            <a:r>
              <a:t> statistic for </a:t>
            </a:r>
            <a14:m xmlns:a14="http://schemas.microsoft.com/office/drawing/2010/main">
              <m:oMath xmlns:m="http://schemas.openxmlformats.org/officeDocument/2006/math">
                <m:r>
                  <a:rPr>
                    <a:latin typeface="Cambria Math" panose="02040503050406030204" pitchFamily="18" charset="0"/>
                  </a:rPr>
                  <m:t>𝜋</m:t>
                </m:r>
              </m:oMath>
            </a14:m>
            <a:r>
              <a:t>, i.e. it contains all the information we need to make inference about </a:t>
            </a:r>
            <a14:m xmlns:a14="http://schemas.microsoft.com/office/drawing/2010/main">
              <m:oMath xmlns:m="http://schemas.openxmlformats.org/officeDocument/2006/math">
                <m:r>
                  <a:rPr>
                    <a:latin typeface="Cambria Math" panose="02040503050406030204" pitchFamily="18" charset="0"/>
                  </a:rPr>
                  <m:t>𝜋</m:t>
                </m:r>
              </m:oMath>
            </a14:m>
            <a: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42</a:t>
            </a:fld>
            <a:endParaRPr lang="en-GB"/>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Binomial = sum of n iid Bernoulli experiments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lnSpcReduction="10000"/>
              </a:bodyPr>
              <a:lstStyle/>
              <a:p>
                <a:pPr marL="0" lvl="0" indent="0">
                  <a:buNone/>
                </a:pPr>
                <a:r>
                  <a:t>This can be seen by writing down the likelihood for </a:t>
                </a:r>
                <a14:m>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𝑌</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𝑌</m:t>
                        </m:r>
                      </m:e>
                      <m:sub>
                        <m:r>
                          <a:rPr>
                            <a:latin typeface="Cambria Math" panose="02040503050406030204" pitchFamily="18" charset="0"/>
                          </a:rPr>
                          <m:t>𝑛</m:t>
                        </m:r>
                      </m:sub>
                    </m:sSub>
                  </m:oMath>
                </a14:m>
                <a:r>
                  <a:t> independent, identically Bernoulli(</a:t>
                </a:r>
                <a14:m>
                  <m:oMath xmlns:m="http://schemas.openxmlformats.org/officeDocument/2006/math">
                    <m:r>
                      <a:rPr>
                        <a:latin typeface="Cambria Math" panose="02040503050406030204" pitchFamily="18" charset="0"/>
                      </a:rPr>
                      <m:t>𝜋</m:t>
                    </m:r>
                  </m:oMath>
                </a14:m>
                <a:r>
                  <a:t>) distributed random variables:</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r>
                            <a:rPr>
                              <a:latin typeface="Cambria Math" panose="02040503050406030204" pitchFamily="18" charset="0"/>
                            </a:rPr>
                            <m:t>|</m:t>
                          </m:r>
                          <m:r>
                            <a:rPr>
                              <a:latin typeface="Cambria Math" panose="02040503050406030204" pitchFamily="18" charset="0"/>
                            </a:rPr>
                            <m:t>𝜋</m:t>
                          </m:r>
                        </m:e>
                      </m:d>
                      <m:r>
                        <a:rPr>
                          <a:latin typeface="Cambria Math" panose="02040503050406030204" pitchFamily="18" charset="0"/>
                        </a:rPr>
                        <m:t>=</m:t>
                      </m:r>
                      <m:nary>
                        <m:naryPr>
                          <m:chr m:val="∏"/>
                          <m:limLoc m:val="undOvr"/>
                          <m:ctrlPr>
                            <a:rPr i="1">
                              <a:latin typeface="Cambria Math" panose="02040503050406030204" pitchFamily="18" charset="0"/>
                            </a:rPr>
                          </m:ctrlPr>
                        </m:naryPr>
                        <m:sub>
                          <m:r>
                            <a:rPr>
                              <a:latin typeface="Cambria Math" panose="02040503050406030204" pitchFamily="18" charset="0"/>
                            </a:rPr>
                            <m:t>𝑖</m:t>
                          </m:r>
                        </m:sub>
                        <m:sup>
                          <m:r>
                            <a:rPr>
                              <a:latin typeface="Cambria Math" panose="02040503050406030204" pitchFamily="18" charset="0"/>
                            </a:rPr>
                            <m:t>​</m:t>
                          </m:r>
                        </m:sup>
                        <m:e>
                          <m:r>
                            <a:rPr>
                              <a:latin typeface="Cambria Math" panose="02040503050406030204" pitchFamily="18" charset="0"/>
                            </a:rPr>
                            <m:t>𝑝</m:t>
                          </m:r>
                        </m:e>
                      </m:nary>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𝑖</m:t>
                              </m:r>
                            </m:sub>
                          </m:sSub>
                          <m:r>
                            <a:rPr>
                              <a:latin typeface="Cambria Math" panose="02040503050406030204" pitchFamily="18" charset="0"/>
                            </a:rPr>
                            <m:t>|</m:t>
                          </m:r>
                          <m:r>
                            <a:rPr>
                              <a:latin typeface="Cambria Math" panose="02040503050406030204" pitchFamily="18" charset="0"/>
                            </a:rPr>
                            <m:t>𝜋</m:t>
                          </m:r>
                        </m:e>
                      </m:d>
                      <m:r>
                        <a:rPr>
                          <a:latin typeface="Cambria Math" panose="02040503050406030204" pitchFamily="18" charset="0"/>
                        </a:rPr>
                        <m:t>=</m:t>
                      </m:r>
                      <m:nary>
                        <m:naryPr>
                          <m:chr m:val="∏"/>
                          <m:limLoc m:val="undOvr"/>
                          <m:ctrlPr>
                            <a:rPr i="1">
                              <a:latin typeface="Cambria Math" panose="02040503050406030204" pitchFamily="18" charset="0"/>
                            </a:rPr>
                          </m:ctrlPr>
                        </m:naryPr>
                        <m:sub>
                          <m:r>
                            <a:rPr>
                              <a:latin typeface="Cambria Math" panose="02040503050406030204" pitchFamily="18" charset="0"/>
                            </a:rPr>
                            <m:t>𝑖</m:t>
                          </m:r>
                        </m:sub>
                        <m:sup>
                          <m:r>
                            <a:rPr>
                              <a:latin typeface="Cambria Math" panose="02040503050406030204" pitchFamily="18" charset="0"/>
                            </a:rPr>
                            <m:t>​</m:t>
                          </m:r>
                        </m:sup>
                        <m:e>
                          <m:sSup>
                            <m:sSupPr>
                              <m:ctrlPr>
                                <a:rPr i="1">
                                  <a:latin typeface="Cambria Math" panose="02040503050406030204" pitchFamily="18" charset="0"/>
                                </a:rPr>
                              </m:ctrlPr>
                            </m:sSupPr>
                            <m:e>
                              <m:r>
                                <a:rPr>
                                  <a:latin typeface="Cambria Math" panose="02040503050406030204" pitchFamily="18" charset="0"/>
                                </a:rPr>
                                <m:t>𝜋</m:t>
                              </m:r>
                            </m:e>
                            <m:sup>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𝑖</m:t>
                                  </m:r>
                                </m:sub>
                              </m:sSub>
                            </m:sup>
                          </m:sSup>
                        </m:e>
                      </m:nary>
                      <m:sSup>
                        <m:sSupPr>
                          <m:ctrlPr>
                            <a:rPr i="1">
                              <a:latin typeface="Cambria Math" panose="02040503050406030204" pitchFamily="18" charset="0"/>
                            </a:rPr>
                          </m:ctrlPr>
                        </m:sSupPr>
                        <m:e>
                          <m:d>
                            <m:dPr>
                              <m:ctrlPr>
                                <a:rPr i="1">
                                  <a:latin typeface="Cambria Math" panose="02040503050406030204" pitchFamily="18" charset="0"/>
                                </a:rPr>
                              </m:ctrlPr>
                            </m:dPr>
                            <m:e>
                              <m:r>
                                <a:rPr>
                                  <a:latin typeface="Cambria Math" panose="02040503050406030204" pitchFamily="18" charset="0"/>
                                </a:rPr>
                                <m:t>1−</m:t>
                              </m:r>
                              <m:r>
                                <a:rPr>
                                  <a:latin typeface="Cambria Math" panose="02040503050406030204" pitchFamily="18" charset="0"/>
                                </a:rPr>
                                <m:t>𝜋</m:t>
                              </m:r>
                            </m:e>
                          </m:d>
                        </m:e>
                        <m:sup>
                          <m:r>
                            <a:rPr>
                              <a:latin typeface="Cambria Math" panose="02040503050406030204" pitchFamily="18" charset="0"/>
                            </a:rPr>
                            <m:t>1−</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𝑖</m:t>
                              </m:r>
                            </m:sub>
                          </m:sSub>
                        </m:sup>
                      </m:sSup>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𝜋</m:t>
                          </m:r>
                        </m:e>
                        <m:sup>
                          <m:nary>
                            <m:naryPr>
                              <m:chr m:val="∑"/>
                              <m:limLoc m:val="undOvr"/>
                              <m:ctrlPr>
                                <a:rPr i="1">
                                  <a:latin typeface="Cambria Math" panose="02040503050406030204" pitchFamily="18" charset="0"/>
                                </a:rPr>
                              </m:ctrlPr>
                            </m:naryPr>
                            <m:sub>
                              <m:r>
                                <a:rPr>
                                  <a:latin typeface="Cambria Math" panose="02040503050406030204" pitchFamily="18" charset="0"/>
                                </a:rPr>
                                <m:t>𝑖</m:t>
                              </m:r>
                            </m:sub>
                            <m:sup>
                              <m:r>
                                <a:rPr>
                                  <a:latin typeface="Cambria Math" panose="02040503050406030204" pitchFamily="18" charset="0"/>
                                </a:rPr>
                                <m:t>​</m:t>
                              </m:r>
                            </m:sup>
                            <m:e>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𝑖</m:t>
                                  </m:r>
                                </m:sub>
                              </m:sSub>
                            </m:e>
                          </m:nary>
                        </m:sup>
                      </m:sSup>
                      <m:sSup>
                        <m:sSupPr>
                          <m:ctrlPr>
                            <a:rPr i="1">
                              <a:latin typeface="Cambria Math" panose="02040503050406030204" pitchFamily="18" charset="0"/>
                            </a:rPr>
                          </m:ctrlPr>
                        </m:sSupPr>
                        <m:e>
                          <m:d>
                            <m:dPr>
                              <m:ctrlPr>
                                <a:rPr i="1">
                                  <a:latin typeface="Cambria Math" panose="02040503050406030204" pitchFamily="18" charset="0"/>
                                </a:rPr>
                              </m:ctrlPr>
                            </m:dPr>
                            <m:e>
                              <m:r>
                                <a:rPr>
                                  <a:latin typeface="Cambria Math" panose="02040503050406030204" pitchFamily="18" charset="0"/>
                                </a:rPr>
                                <m:t>1−</m:t>
                              </m:r>
                              <m:r>
                                <a:rPr>
                                  <a:latin typeface="Cambria Math" panose="02040503050406030204" pitchFamily="18" charset="0"/>
                                </a:rPr>
                                <m:t>𝜋</m:t>
                              </m:r>
                            </m:e>
                          </m:d>
                        </m:e>
                        <m:sup>
                          <m:r>
                            <a:rPr>
                              <a:latin typeface="Cambria Math" panose="02040503050406030204" pitchFamily="18" charset="0"/>
                            </a:rPr>
                            <m:t>𝑛</m:t>
                          </m:r>
                          <m:r>
                            <a:rPr>
                              <a:latin typeface="Cambria Math" panose="02040503050406030204" pitchFamily="18" charset="0"/>
                            </a:rPr>
                            <m:t>−</m:t>
                          </m:r>
                          <m:nary>
                            <m:naryPr>
                              <m:chr m:val="∑"/>
                              <m:limLoc m:val="undOvr"/>
                              <m:ctrlPr>
                                <a:rPr i="1">
                                  <a:latin typeface="Cambria Math" panose="02040503050406030204" pitchFamily="18" charset="0"/>
                                </a:rPr>
                              </m:ctrlPr>
                            </m:naryPr>
                            <m:sub>
                              <m:r>
                                <a:rPr>
                                  <a:latin typeface="Cambria Math" panose="02040503050406030204" pitchFamily="18" charset="0"/>
                                </a:rPr>
                                <m:t>𝑖</m:t>
                              </m:r>
                            </m:sub>
                            <m:sup>
                              <m:r>
                                <a:rPr>
                                  <a:latin typeface="Cambria Math" panose="02040503050406030204" pitchFamily="18" charset="0"/>
                                </a:rPr>
                                <m:t>​</m:t>
                              </m:r>
                            </m:sup>
                            <m:e>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𝑖</m:t>
                                  </m:r>
                                </m:sub>
                              </m:sSub>
                            </m:e>
                          </m:nary>
                        </m:sup>
                      </m:sSup>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𝜋</m:t>
                          </m:r>
                        </m:e>
                        <m:sup>
                          <m:r>
                            <a:rPr>
                              <a:latin typeface="Cambria Math" panose="02040503050406030204" pitchFamily="18" charset="0"/>
                            </a:rPr>
                            <m:t>𝑘</m:t>
                          </m:r>
                        </m:sup>
                      </m:sSup>
                      <m:sSup>
                        <m:sSupPr>
                          <m:ctrlPr>
                            <a:rPr i="1">
                              <a:latin typeface="Cambria Math" panose="02040503050406030204" pitchFamily="18" charset="0"/>
                            </a:rPr>
                          </m:ctrlPr>
                        </m:sSupPr>
                        <m:e>
                          <m:d>
                            <m:dPr>
                              <m:ctrlPr>
                                <a:rPr i="1">
                                  <a:latin typeface="Cambria Math" panose="02040503050406030204" pitchFamily="18" charset="0"/>
                                </a:rPr>
                              </m:ctrlPr>
                            </m:dPr>
                            <m:e>
                              <m:r>
                                <a:rPr>
                                  <a:latin typeface="Cambria Math" panose="02040503050406030204" pitchFamily="18" charset="0"/>
                                </a:rPr>
                                <m:t>1−</m:t>
                              </m:r>
                              <m:r>
                                <a:rPr>
                                  <a:latin typeface="Cambria Math" panose="02040503050406030204" pitchFamily="18" charset="0"/>
                                </a:rPr>
                                <m:t>𝜋</m:t>
                              </m:r>
                            </m:e>
                          </m:d>
                        </m:e>
                        <m:sup>
                          <m:r>
                            <a:rPr>
                              <a:latin typeface="Cambria Math" panose="02040503050406030204" pitchFamily="18" charset="0"/>
                            </a:rPr>
                            <m:t>𝑛</m:t>
                          </m:r>
                          <m:r>
                            <a:rPr>
                              <a:latin typeface="Cambria Math" panose="02040503050406030204" pitchFamily="18" charset="0"/>
                            </a:rPr>
                            <m:t>−</m:t>
                          </m:r>
                          <m:r>
                            <a:rPr>
                              <a:latin typeface="Cambria Math" panose="02040503050406030204" pitchFamily="18" charset="0"/>
                            </a:rPr>
                            <m:t>𝑘</m:t>
                          </m:r>
                        </m:sup>
                      </m:sSup>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When we consider </a:t>
                </a:r>
                <a14:m>
                  <m:oMath xmlns:m="http://schemas.openxmlformats.org/officeDocument/2006/math">
                    <m:r>
                      <a:rPr>
                        <a:latin typeface="Cambria Math" panose="02040503050406030204" pitchFamily="18" charset="0"/>
                      </a:rPr>
                      <m:t>𝑌</m:t>
                    </m:r>
                    <m:r>
                      <a:rPr>
                        <a:latin typeface="Cambria Math" panose="02040503050406030204" pitchFamily="18" charset="0"/>
                      </a:rPr>
                      <m:t>=</m:t>
                    </m:r>
                    <m:nary>
                      <m:naryPr>
                        <m:chr m:val="∑"/>
                        <m:limLoc m:val="undOvr"/>
                        <m:ctrlPr>
                          <a:rPr i="1">
                            <a:latin typeface="Cambria Math" panose="02040503050406030204" pitchFamily="18" charset="0"/>
                          </a:rPr>
                        </m:ctrlPr>
                      </m:naryPr>
                      <m:sub>
                        <m:r>
                          <a:rPr>
                            <a:latin typeface="Cambria Math" panose="02040503050406030204" pitchFamily="18" charset="0"/>
                          </a:rPr>
                          <m:t>𝑖</m:t>
                        </m:r>
                      </m:sub>
                      <m:sup>
                        <m:r>
                          <a:rPr>
                            <a:latin typeface="Cambria Math" panose="02040503050406030204" pitchFamily="18" charset="0"/>
                          </a:rPr>
                          <m:t>​</m:t>
                        </m:r>
                      </m:sup>
                      <m:e>
                        <m:sSub>
                          <m:sSubPr>
                            <m:ctrlPr>
                              <a:rPr i="1">
                                <a:latin typeface="Cambria Math" panose="02040503050406030204" pitchFamily="18" charset="0"/>
                              </a:rPr>
                            </m:ctrlPr>
                          </m:sSubPr>
                          <m:e>
                            <m:r>
                              <a:rPr>
                                <a:latin typeface="Cambria Math" panose="02040503050406030204" pitchFamily="18" charset="0"/>
                              </a:rPr>
                              <m:t>𝑌</m:t>
                            </m:r>
                          </m:e>
                          <m:sub>
                            <m:r>
                              <a:rPr>
                                <a:latin typeface="Cambria Math" panose="02040503050406030204" pitchFamily="18" charset="0"/>
                              </a:rPr>
                              <m:t>𝑖</m:t>
                            </m:r>
                          </m:sub>
                        </m:sSub>
                      </m:e>
                    </m:nary>
                  </m:oMath>
                </a14:m>
                <a:r>
                  <a:t>, and want to make statements about </a:t>
                </a:r>
                <a14:m>
                  <m:oMath xmlns:m="http://schemas.openxmlformats.org/officeDocument/2006/math">
                    <m:r>
                      <a:rPr>
                        <a:latin typeface="Cambria Math" panose="02040503050406030204" pitchFamily="18" charset="0"/>
                      </a:rPr>
                      <m:t>𝑃</m:t>
                    </m:r>
                    <m:d>
                      <m:dPr>
                        <m:ctrlPr>
                          <a:rPr i="1">
                            <a:latin typeface="Cambria Math" panose="02040503050406030204" pitchFamily="18" charset="0"/>
                          </a:rPr>
                        </m:ctrlPr>
                      </m:dPr>
                      <m:e>
                        <m:r>
                          <a:rPr>
                            <a:latin typeface="Cambria Math" panose="02040503050406030204" pitchFamily="18" charset="0"/>
                          </a:rPr>
                          <m:t>𝑌</m:t>
                        </m:r>
                        <m:r>
                          <a:rPr>
                            <a:latin typeface="Cambria Math" panose="02040503050406030204" pitchFamily="18" charset="0"/>
                          </a:rPr>
                          <m:t>=</m:t>
                        </m:r>
                        <m:r>
                          <a:rPr>
                            <a:latin typeface="Cambria Math" panose="02040503050406030204" pitchFamily="18" charset="0"/>
                          </a:rPr>
                          <m:t>𝑘</m:t>
                        </m:r>
                      </m:e>
                    </m:d>
                  </m:oMath>
                </a14:m>
                <a:r>
                  <a:t> we need to also consider how many different ways there are to obtain the same sum – this is where the binomial coefficient </a:t>
                </a:r>
                <a14:m>
                  <m:oMath xmlns:m="http://schemas.openxmlformats.org/officeDocument/2006/math">
                    <m:d>
                      <m:dPr>
                        <m:ctrlPr>
                          <a:rPr>
                            <a:latin typeface="Cambria Math" panose="02040503050406030204" pitchFamily="18" charset="0"/>
                          </a:rPr>
                        </m:ctrlPr>
                      </m:dPr>
                      <m:e>
                        <m:f>
                          <m:fPr>
                            <m:type m:val="noBar"/>
                            <m:ctrlPr>
                              <a:rPr>
                                <a:latin typeface="Cambria Math" panose="02040503050406030204" pitchFamily="18" charset="0"/>
                              </a:rPr>
                            </m:ctrlPr>
                          </m:fPr>
                          <m:num>
                            <m:r>
                              <a:rPr>
                                <a:latin typeface="Cambria Math" panose="02040503050406030204" pitchFamily="18" charset="0"/>
                              </a:rPr>
                              <m:t>𝑛</m:t>
                            </m:r>
                          </m:num>
                          <m:den>
                            <m:r>
                              <a:rPr>
                                <a:latin typeface="Cambria Math" panose="02040503050406030204" pitchFamily="18" charset="0"/>
                              </a:rPr>
                              <m:t>𝑘</m:t>
                            </m:r>
                          </m:den>
                        </m:f>
                      </m:e>
                    </m:d>
                  </m:oMath>
                </a14:m>
                <a:r>
                  <a:t> comes from.</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1206" t="-10569" r="-603"/>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43</a:t>
            </a:fld>
            <a:endParaRPr lang="en-GB"/>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Example (beta prior, binomial sampling model)</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Let’s return the the example where </a:t>
            </a:r>
            <a14:m xmlns:a14="http://schemas.microsoft.com/office/drawing/2010/main">
              <m:oMath xmlns:m="http://schemas.openxmlformats.org/officeDocument/2006/math">
                <m:r>
                  <a:rPr>
                    <a:latin typeface="Cambria Math" panose="02040503050406030204" pitchFamily="18" charset="0"/>
                  </a:rPr>
                  <m:t>𝜋</m:t>
                </m:r>
                <m:r>
                  <a:rPr>
                    <a:latin typeface="Cambria Math" panose="02040503050406030204" pitchFamily="18" charset="0"/>
                  </a:rPr>
                  <m:t>∼</m:t>
                </m:r>
                <m:r>
                  <m:rPr>
                    <m:nor/>
                  </m:rPr>
                  <a:rPr/>
                  <m:t>Beta</m:t>
                </m:r>
                <m:d>
                  <m:dPr>
                    <m:ctrlPr>
                      <a:rPr i="1">
                        <a:latin typeface="Cambria Math" panose="02040503050406030204" pitchFamily="18" charset="0"/>
                      </a:rPr>
                    </m:ctrlPr>
                  </m:dPr>
                  <m:e>
                    <m:r>
                      <a:rPr>
                        <a:latin typeface="Cambria Math" panose="02040503050406030204" pitchFamily="18" charset="0"/>
                      </a:rPr>
                      <m:t>𝑎</m:t>
                    </m:r>
                    <m:r>
                      <a:rPr>
                        <a:latin typeface="Cambria Math" panose="02040503050406030204" pitchFamily="18" charset="0"/>
                      </a:rPr>
                      <m:t>,</m:t>
                    </m:r>
                    <m:r>
                      <a:rPr>
                        <a:latin typeface="Cambria Math" panose="02040503050406030204" pitchFamily="18" charset="0"/>
                      </a:rPr>
                      <m:t>𝑏</m:t>
                    </m:r>
                  </m:e>
                </m:d>
              </m:oMath>
            </a14:m>
            <a:r>
              <a:t> and </a:t>
            </a:r>
            <a14:m xmlns:a14="http://schemas.microsoft.com/office/drawing/2010/main">
              <m:oMath xmlns:m="http://schemas.openxmlformats.org/officeDocument/2006/math">
                <m:r>
                  <a:rPr>
                    <a:latin typeface="Cambria Math" panose="02040503050406030204" pitchFamily="18" charset="0"/>
                  </a:rPr>
                  <m:t>𝑘</m:t>
                </m:r>
                <m:r>
                  <a:rPr>
                    <a:latin typeface="Cambria Math" panose="02040503050406030204" pitchFamily="18" charset="0"/>
                  </a:rPr>
                  <m:t>|</m:t>
                </m:r>
                <m:r>
                  <a:rPr>
                    <a:latin typeface="Cambria Math" panose="02040503050406030204" pitchFamily="18" charset="0"/>
                  </a:rPr>
                  <m:t>𝜋</m:t>
                </m:r>
                <m:r>
                  <a:rPr>
                    <a:latin typeface="Cambria Math" panose="02040503050406030204" pitchFamily="18" charset="0"/>
                  </a:rPr>
                  <m:t>∼</m:t>
                </m:r>
                <m:r>
                  <m:rPr>
                    <m:nor/>
                  </m:rPr>
                  <a:rPr/>
                  <m:t>Bin</m:t>
                </m:r>
                <m:d>
                  <m:dPr>
                    <m:ctrlPr>
                      <a:rPr i="1">
                        <a:latin typeface="Cambria Math" panose="02040503050406030204" pitchFamily="18" charset="0"/>
                      </a:rPr>
                    </m:ctrlPr>
                  </m:dPr>
                  <m:e>
                    <m:r>
                      <a:rPr>
                        <a:latin typeface="Cambria Math" panose="02040503050406030204" pitchFamily="18" charset="0"/>
                      </a:rPr>
                      <m:t>𝑛</m:t>
                    </m:r>
                    <m:r>
                      <a:rPr>
                        <a:latin typeface="Cambria Math" panose="02040503050406030204" pitchFamily="18" charset="0"/>
                      </a:rPr>
                      <m:t>,</m:t>
                    </m:r>
                    <m:r>
                      <a:rPr>
                        <a:latin typeface="Cambria Math" panose="02040503050406030204" pitchFamily="18" charset="0"/>
                      </a:rPr>
                      <m:t>𝜋</m:t>
                    </m:r>
                  </m:e>
                </m:d>
              </m:oMath>
            </a14:m>
            <a:r>
              <a:t>.</a:t>
            </a:r>
          </a:p>
          <a:p>
            <a:pPr marL="0" lvl="0" indent="0">
              <a:buNone/>
            </a:pPr>
            <a:r>
              <a:t>The posterior distribution </a:t>
            </a:r>
            <a14:m xmlns:a14="http://schemas.microsoft.com/office/drawing/2010/main">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𝜋</m:t>
                    </m:r>
                    <m:r>
                      <a:rPr>
                        <a:latin typeface="Cambria Math" panose="02040503050406030204" pitchFamily="18" charset="0"/>
                      </a:rPr>
                      <m:t>|</m:t>
                    </m:r>
                    <m:r>
                      <a:rPr>
                        <a:latin typeface="Cambria Math" panose="02040503050406030204" pitchFamily="18" charset="0"/>
                      </a:rPr>
                      <m:t>𝑘</m:t>
                    </m:r>
                  </m:e>
                </m:d>
              </m:oMath>
            </a14:m>
            <a:r>
              <a:t> allows us to make inference about </a:t>
            </a:r>
            <a14:m xmlns:a14="http://schemas.microsoft.com/office/drawing/2010/main">
              <m:oMath xmlns:m="http://schemas.openxmlformats.org/officeDocument/2006/math">
                <m:r>
                  <a:rPr>
                    <a:latin typeface="Cambria Math" panose="02040503050406030204" pitchFamily="18" charset="0"/>
                  </a:rPr>
                  <m:t>𝜋</m:t>
                </m:r>
              </m:oMath>
            </a14:m>
            <a:r>
              <a:t> after observing the data </a:t>
            </a:r>
            <a14:m xmlns:a14="http://schemas.microsoft.com/office/drawing/2010/main">
              <m:oMath xmlns:m="http://schemas.openxmlformats.org/officeDocument/2006/math">
                <m:r>
                  <a:rPr>
                    <a:latin typeface="Cambria Math" panose="02040503050406030204" pitchFamily="18" charset="0"/>
                  </a:rPr>
                  <m:t>𝑌</m:t>
                </m:r>
                <m:r>
                  <a:rPr>
                    <a:latin typeface="Cambria Math" panose="02040503050406030204" pitchFamily="18" charset="0"/>
                  </a:rPr>
                  <m:t>=</m:t>
                </m:r>
                <m:nary>
                  <m:naryPr>
                    <m:chr m:val="∑"/>
                    <m:limLoc m:val="undOvr"/>
                    <m:ctrlPr>
                      <a:rPr i="1">
                        <a:latin typeface="Cambria Math" panose="02040503050406030204" pitchFamily="18" charset="0"/>
                      </a:rPr>
                    </m:ctrlPr>
                  </m:naryPr>
                  <m:sub>
                    <m:r>
                      <a:rPr>
                        <a:latin typeface="Cambria Math" panose="02040503050406030204" pitchFamily="18" charset="0"/>
                      </a:rPr>
                      <m:t>𝑖</m:t>
                    </m:r>
                  </m:sub>
                  <m:sup>
                    <m:r>
                      <a:rPr>
                        <a:latin typeface="Cambria Math" panose="02040503050406030204" pitchFamily="18" charset="0"/>
                      </a:rPr>
                      <m:t>​</m:t>
                    </m:r>
                  </m:sup>
                  <m:e>
                    <m:sSub>
                      <m:sSubPr>
                        <m:ctrlPr>
                          <a:rPr i="1">
                            <a:latin typeface="Cambria Math" panose="02040503050406030204" pitchFamily="18" charset="0"/>
                          </a:rPr>
                        </m:ctrlPr>
                      </m:sSubPr>
                      <m:e>
                        <m:r>
                          <a:rPr>
                            <a:latin typeface="Cambria Math" panose="02040503050406030204" pitchFamily="18" charset="0"/>
                          </a:rPr>
                          <m:t>𝑌</m:t>
                        </m:r>
                      </m:e>
                      <m:sub>
                        <m:r>
                          <a:rPr>
                            <a:latin typeface="Cambria Math" panose="02040503050406030204" pitchFamily="18" charset="0"/>
                          </a:rPr>
                          <m:t>𝑖</m:t>
                        </m:r>
                      </m:sub>
                    </m:sSub>
                  </m:e>
                </m:nary>
                <m:r>
                  <a:rPr>
                    <a:latin typeface="Cambria Math" panose="02040503050406030204" pitchFamily="18" charset="0"/>
                  </a:rPr>
                  <m:t>=</m:t>
                </m:r>
                <m:r>
                  <a:rPr>
                    <a:latin typeface="Cambria Math" panose="02040503050406030204" pitchFamily="18" charset="0"/>
                  </a:rPr>
                  <m:t>𝑘</m:t>
                </m:r>
              </m:oMath>
            </a14:m>
            <a:r>
              <a:t>.</a:t>
            </a:r>
          </a:p>
          <a:p>
            <a:pPr marL="0" lvl="0" indent="0">
              <a:buNone/>
            </a:pPr>
            <a:r>
              <a:t>However we can also make inference about future data </a:t>
            </a:r>
            <a14:m xmlns:a14="http://schemas.microsoft.com/office/drawing/2010/main">
              <m:oMath xmlns:m="http://schemas.openxmlformats.org/officeDocument/2006/math">
                <m:sSub>
                  <m:sSubPr>
                    <m:ctrlPr>
                      <a:rPr>
                        <a:latin typeface="Cambria Math" panose="02040503050406030204" pitchFamily="18" charset="0"/>
                      </a:rPr>
                    </m:ctrlPr>
                  </m:sSubPr>
                  <m:e>
                    <m:acc>
                      <m:accPr>
                        <m:chr m:val="̃"/>
                        <m:ctrlPr>
                          <a:rPr>
                            <a:latin typeface="Cambria Math" panose="02040503050406030204" pitchFamily="18" charset="0"/>
                          </a:rPr>
                        </m:ctrlPr>
                      </m:accPr>
                      <m:e>
                        <m:r>
                          <a:rPr>
                            <a:latin typeface="Cambria Math" panose="02040503050406030204" pitchFamily="18" charset="0"/>
                          </a:rPr>
                          <m:t>𝑌</m:t>
                        </m:r>
                      </m:e>
                    </m:acc>
                  </m:e>
                  <m:sub>
                    <m:r>
                      <a:rPr>
                        <a:latin typeface="Cambria Math" panose="02040503050406030204" pitchFamily="18" charset="0"/>
                      </a:rPr>
                      <m:t>𝑛</m:t>
                    </m:r>
                    <m:r>
                      <a:rPr>
                        <a:latin typeface="Cambria Math" panose="02040503050406030204" pitchFamily="18" charset="0"/>
                      </a:rPr>
                      <m:t>+1</m:t>
                    </m:r>
                  </m:sub>
                </m:sSub>
              </m:oMath>
            </a14:m>
            <a:r>
              <a:t>.</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For this we need to derive the </a:t>
            </a:r>
            <a:r>
              <a:rPr b="1"/>
              <a:t>posterior predictive distribution</a:t>
            </a:r>
            <a:r>
              <a:t> </a:t>
            </a:r>
            <a14:m xmlns:a14="http://schemas.microsoft.com/office/drawing/2010/main">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𝑌</m:t>
                            </m:r>
                          </m:e>
                        </m:acc>
                      </m:e>
                      <m:sub>
                        <m:r>
                          <a:rPr>
                            <a:latin typeface="Cambria Math" panose="02040503050406030204" pitchFamily="18" charset="0"/>
                          </a:rPr>
                          <m:t>𝑛</m:t>
                        </m:r>
                        <m:r>
                          <a:rPr>
                            <a:latin typeface="Cambria Math" panose="02040503050406030204" pitchFamily="18" charset="0"/>
                          </a:rPr>
                          <m:t>+1</m:t>
                        </m:r>
                      </m:sub>
                    </m:sSub>
                    <m:r>
                      <a:rPr>
                        <a:latin typeface="Cambria Math" panose="02040503050406030204" pitchFamily="18" charset="0"/>
                      </a:rPr>
                      <m:t>|</m:t>
                    </m:r>
                    <m:r>
                      <a:rPr>
                        <a:latin typeface="Cambria Math" panose="02040503050406030204" pitchFamily="18" charset="0"/>
                      </a:rPr>
                      <m:t>𝑘</m:t>
                    </m:r>
                  </m:e>
                </m:d>
                <m:r>
                  <a:rPr>
                    <a:latin typeface="Cambria Math" panose="02040503050406030204" pitchFamily="18" charset="0"/>
                  </a:rPr>
                  <m:t>=</m:t>
                </m:r>
                <m:r>
                  <a:rPr>
                    <a:latin typeface="Cambria Math" panose="02040503050406030204" pitchFamily="18" charset="0"/>
                  </a:rPr>
                  <m:t>𝑝</m:t>
                </m:r>
                <m:d>
                  <m:dPr>
                    <m:ctrlPr>
                      <a:rPr i="1">
                        <a:latin typeface="Cambria Math" panose="02040503050406030204" pitchFamily="18" charset="0"/>
                      </a:rPr>
                    </m:ctrlPr>
                  </m:dPr>
                  <m:e>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𝑌</m:t>
                            </m:r>
                          </m:e>
                        </m:acc>
                      </m:e>
                      <m:sub>
                        <m:r>
                          <a:rPr>
                            <a:latin typeface="Cambria Math" panose="02040503050406030204" pitchFamily="18" charset="0"/>
                          </a:rPr>
                          <m:t>𝑛</m:t>
                        </m:r>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e>
                </m:d>
              </m:oMath>
            </a14:m>
            <a: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44</a:t>
            </a:fld>
            <a:endParaRPr lang="en-GB"/>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Example (cont’d)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fontScale="92500"/>
              </a:bodyPr>
              <a:lstStyle/>
              <a:p>
                <a:pPr marL="0" lvl="0" indent="0">
                  <a:buNone/>
                </a:pPr>
                <a14:m>
                  <m:oMathPara xmlns:m="http://schemas.openxmlformats.org/officeDocument/2006/math">
                    <m:oMathParaPr>
                      <m:jc m:val="center"/>
                    </m:oMathParaPr>
                    <m:oMath xmlns:m="http://schemas.openxmlformats.org/officeDocument/2006/math">
                      <m:m>
                        <m:mPr>
                          <m:plcHide m:val="on"/>
                          <m:mcs>
                            <m:mc>
                              <m:mcPr>
                                <m:count m:val="3"/>
                                <m:mcJc m:val="center"/>
                              </m:mcPr>
                            </m:mc>
                          </m:mcs>
                          <m:ctrlPr>
                            <a:rPr>
                              <a:latin typeface="Cambria Math" panose="02040503050406030204" pitchFamily="18" charset="0"/>
                            </a:rPr>
                          </m:ctrlPr>
                        </m:mPr>
                        <m:mr>
                          <m:e>
                            <m:r>
                              <a:rPr>
                                <a:latin typeface="Cambria Math" panose="02040503050406030204" pitchFamily="18" charset="0"/>
                              </a:rPr>
                              <m:t>𝑝</m:t>
                            </m:r>
                            <m:d>
                              <m:dPr>
                                <m:ctrlPr>
                                  <a:rPr i="1">
                                    <a:latin typeface="Cambria Math" panose="02040503050406030204" pitchFamily="18" charset="0"/>
                                  </a:rPr>
                                </m:ctrlPr>
                              </m:dPr>
                              <m:e>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𝑌</m:t>
                                        </m:r>
                                      </m:e>
                                    </m:acc>
                                  </m:e>
                                  <m:sub>
                                    <m:r>
                                      <a:rPr>
                                        <a:latin typeface="Cambria Math" panose="02040503050406030204" pitchFamily="18" charset="0"/>
                                      </a:rPr>
                                      <m:t>𝑛</m:t>
                                    </m:r>
                                    <m:r>
                                      <a:rPr>
                                        <a:latin typeface="Cambria Math" panose="02040503050406030204" pitchFamily="18" charset="0"/>
                                      </a:rPr>
                                      <m:t>+1</m:t>
                                    </m:r>
                                  </m:sub>
                                </m:sSub>
                                <m:r>
                                  <a:rPr>
                                    <a:latin typeface="Cambria Math" panose="02040503050406030204" pitchFamily="18" charset="0"/>
                                  </a:rPr>
                                  <m:t>=1|</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e>
                            </m:d>
                          </m:e>
                          <m:e>
                            <m:r>
                              <a:rPr>
                                <a:latin typeface="Cambria Math" panose="02040503050406030204" pitchFamily="18" charset="0"/>
                              </a:rPr>
                              <m:t>=</m:t>
                            </m:r>
                          </m:e>
                          <m:e>
                            <m:nary>
                              <m:naryPr>
                                <m:limLoc m:val="subSup"/>
                                <m:ctrlPr>
                                  <a:rPr i="1">
                                    <a:latin typeface="Cambria Math" panose="02040503050406030204" pitchFamily="18" charset="0"/>
                                  </a:rPr>
                                </m:ctrlPr>
                              </m:naryPr>
                              <m:sub>
                                <m:r>
                                  <a:rPr>
                                    <a:latin typeface="Cambria Math" panose="02040503050406030204" pitchFamily="18" charset="0"/>
                                  </a:rPr>
                                  <m:t>0</m:t>
                                </m:r>
                              </m:sub>
                              <m:sup>
                                <m:r>
                                  <a:rPr>
                                    <a:latin typeface="Cambria Math" panose="02040503050406030204" pitchFamily="18" charset="0"/>
                                  </a:rPr>
                                  <m:t>1</m:t>
                                </m:r>
                              </m:sup>
                              <m:e>
                                <m:r>
                                  <a:rPr>
                                    <a:latin typeface="Cambria Math" panose="02040503050406030204" pitchFamily="18" charset="0"/>
                                  </a:rPr>
                                  <m:t>𝑝</m:t>
                                </m:r>
                              </m:e>
                            </m:nary>
                            <m:d>
                              <m:dPr>
                                <m:ctrlPr>
                                  <a:rPr i="1">
                                    <a:latin typeface="Cambria Math" panose="02040503050406030204" pitchFamily="18" charset="0"/>
                                  </a:rPr>
                                </m:ctrlPr>
                              </m:dPr>
                              <m:e>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𝑌</m:t>
                                        </m:r>
                                      </m:e>
                                    </m:acc>
                                  </m:e>
                                  <m:sub>
                                    <m:r>
                                      <a:rPr>
                                        <a:latin typeface="Cambria Math" panose="02040503050406030204" pitchFamily="18" charset="0"/>
                                      </a:rPr>
                                      <m:t>𝑛</m:t>
                                    </m:r>
                                    <m:r>
                                      <a:rPr>
                                        <a:latin typeface="Cambria Math" panose="02040503050406030204" pitchFamily="18" charset="0"/>
                                      </a:rPr>
                                      <m:t>+1</m:t>
                                    </m:r>
                                  </m:sub>
                                </m:sSub>
                                <m:r>
                                  <a:rPr>
                                    <a:latin typeface="Cambria Math" panose="02040503050406030204" pitchFamily="18" charset="0"/>
                                  </a:rPr>
                                  <m:t>=1,</m:t>
                                </m:r>
                                <m:r>
                                  <a:rPr>
                                    <a:latin typeface="Cambria Math" panose="02040503050406030204" pitchFamily="18" charset="0"/>
                                  </a:rPr>
                                  <m:t>𝜋</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e>
                            </m:d>
                            <m:r>
                              <a:rPr>
                                <a:latin typeface="Cambria Math" panose="02040503050406030204" pitchFamily="18" charset="0"/>
                              </a:rPr>
                              <m:t>𝑑</m:t>
                            </m:r>
                            <m:r>
                              <a:rPr>
                                <a:latin typeface="Cambria Math" panose="02040503050406030204" pitchFamily="18" charset="0"/>
                              </a:rPr>
                              <m:t>𝜋</m:t>
                            </m:r>
                          </m:e>
                        </m:mr>
                        <m:mr>
                          <m:e/>
                          <m:e>
                            <m:r>
                              <a:rPr>
                                <a:latin typeface="Cambria Math" panose="02040503050406030204" pitchFamily="18" charset="0"/>
                              </a:rPr>
                              <m:t>=</m:t>
                            </m:r>
                          </m:e>
                          <m:e>
                            <m:nary>
                              <m:naryPr>
                                <m:limLoc m:val="subSup"/>
                                <m:ctrlPr>
                                  <a:rPr i="1">
                                    <a:latin typeface="Cambria Math" panose="02040503050406030204" pitchFamily="18" charset="0"/>
                                  </a:rPr>
                                </m:ctrlPr>
                              </m:naryPr>
                              <m:sub>
                                <m:r>
                                  <a:rPr>
                                    <a:latin typeface="Cambria Math" panose="02040503050406030204" pitchFamily="18" charset="0"/>
                                  </a:rPr>
                                  <m:t>0</m:t>
                                </m:r>
                              </m:sub>
                              <m:sup>
                                <m:r>
                                  <a:rPr>
                                    <a:latin typeface="Cambria Math" panose="02040503050406030204" pitchFamily="18" charset="0"/>
                                  </a:rPr>
                                  <m:t>1</m:t>
                                </m:r>
                              </m:sup>
                              <m:e>
                                <m:r>
                                  <a:rPr>
                                    <a:latin typeface="Cambria Math" panose="02040503050406030204" pitchFamily="18" charset="0"/>
                                  </a:rPr>
                                  <m:t>𝑝</m:t>
                                </m:r>
                              </m:e>
                            </m:nary>
                            <m:d>
                              <m:dPr>
                                <m:ctrlPr>
                                  <a:rPr i="1">
                                    <a:latin typeface="Cambria Math" panose="02040503050406030204" pitchFamily="18" charset="0"/>
                                  </a:rPr>
                                </m:ctrlPr>
                              </m:dPr>
                              <m:e>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𝑌</m:t>
                                        </m:r>
                                      </m:e>
                                    </m:acc>
                                  </m:e>
                                  <m:sub>
                                    <m:r>
                                      <a:rPr>
                                        <a:latin typeface="Cambria Math" panose="02040503050406030204" pitchFamily="18" charset="0"/>
                                      </a:rPr>
                                      <m:t>𝑛</m:t>
                                    </m:r>
                                    <m:r>
                                      <a:rPr>
                                        <a:latin typeface="Cambria Math" panose="02040503050406030204" pitchFamily="18" charset="0"/>
                                      </a:rPr>
                                      <m:t>+1</m:t>
                                    </m:r>
                                  </m:sub>
                                </m:sSub>
                                <m:r>
                                  <a:rPr>
                                    <a:latin typeface="Cambria Math" panose="02040503050406030204" pitchFamily="18" charset="0"/>
                                  </a:rPr>
                                  <m:t>=1|</m:t>
                                </m:r>
                                <m:r>
                                  <a:rPr>
                                    <a:latin typeface="Cambria Math" panose="02040503050406030204" pitchFamily="18" charset="0"/>
                                  </a:rPr>
                                  <m:t>𝜋</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e>
                            </m:d>
                            <m:r>
                              <a:rPr>
                                <a:latin typeface="Cambria Math" panose="02040503050406030204" pitchFamily="18" charset="0"/>
                              </a:rPr>
                              <m:t> </m:t>
                            </m:r>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𝜋</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e>
                            </m:d>
                            <m:r>
                              <a:rPr>
                                <a:latin typeface="Cambria Math" panose="02040503050406030204" pitchFamily="18" charset="0"/>
                              </a:rPr>
                              <m:t>𝑑</m:t>
                            </m:r>
                            <m:r>
                              <a:rPr>
                                <a:latin typeface="Cambria Math" panose="02040503050406030204" pitchFamily="18" charset="0"/>
                              </a:rPr>
                              <m:t>𝜋</m:t>
                            </m:r>
                          </m:e>
                        </m:mr>
                        <m:mr>
                          <m:e/>
                          <m:e>
                            <m:r>
                              <a:rPr>
                                <a:latin typeface="Cambria Math" panose="02040503050406030204" pitchFamily="18" charset="0"/>
                              </a:rPr>
                              <m:t>=</m:t>
                            </m:r>
                          </m:e>
                          <m:e>
                            <m:nary>
                              <m:naryPr>
                                <m:limLoc m:val="subSup"/>
                                <m:ctrlPr>
                                  <a:rPr i="1">
                                    <a:latin typeface="Cambria Math" panose="02040503050406030204" pitchFamily="18" charset="0"/>
                                  </a:rPr>
                                </m:ctrlPr>
                              </m:naryPr>
                              <m:sub>
                                <m:r>
                                  <a:rPr>
                                    <a:latin typeface="Cambria Math" panose="02040503050406030204" pitchFamily="18" charset="0"/>
                                  </a:rPr>
                                  <m:t>0</m:t>
                                </m:r>
                              </m:sub>
                              <m:sup>
                                <m:r>
                                  <a:rPr>
                                    <a:latin typeface="Cambria Math" panose="02040503050406030204" pitchFamily="18" charset="0"/>
                                  </a:rPr>
                                  <m:t>1</m:t>
                                </m:r>
                              </m:sup>
                              <m:e>
                                <m:r>
                                  <a:rPr>
                                    <a:latin typeface="Cambria Math" panose="02040503050406030204" pitchFamily="18" charset="0"/>
                                  </a:rPr>
                                  <m:t>𝜋</m:t>
                                </m:r>
                              </m:e>
                            </m:nary>
                            <m:r>
                              <a:rPr>
                                <a:latin typeface="Cambria Math" panose="02040503050406030204" pitchFamily="18" charset="0"/>
                              </a:rPr>
                              <m:t> </m:t>
                            </m:r>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𝜋</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e>
                            </m:d>
                            <m:r>
                              <a:rPr>
                                <a:latin typeface="Cambria Math" panose="02040503050406030204" pitchFamily="18" charset="0"/>
                              </a:rPr>
                              <m:t>𝑑</m:t>
                            </m:r>
                            <m:r>
                              <a:rPr>
                                <a:latin typeface="Cambria Math" panose="02040503050406030204" pitchFamily="18" charset="0"/>
                              </a:rPr>
                              <m:t>𝜋</m:t>
                            </m:r>
                          </m:e>
                        </m:mr>
                        <m:mr>
                          <m:e/>
                          <m:e>
                            <m:r>
                              <a:rPr>
                                <a:latin typeface="Cambria Math" panose="02040503050406030204" pitchFamily="18" charset="0"/>
                              </a:rPr>
                              <m:t>=</m:t>
                            </m:r>
                          </m:e>
                          <m:e>
                            <m:r>
                              <a:rPr>
                                <a:latin typeface="Cambria Math" panose="02040503050406030204" pitchFamily="18" charset="0"/>
                              </a:rPr>
                              <m:t>𝐸</m:t>
                            </m:r>
                            <m:d>
                              <m:dPr>
                                <m:begChr m:val="["/>
                                <m:endChr m:val="]"/>
                                <m:ctrlPr>
                                  <a:rPr i="1">
                                    <a:latin typeface="Cambria Math" panose="02040503050406030204" pitchFamily="18" charset="0"/>
                                  </a:rPr>
                                </m:ctrlPr>
                              </m:dPr>
                              <m:e>
                                <m:r>
                                  <a:rPr>
                                    <a:latin typeface="Cambria Math" panose="02040503050406030204" pitchFamily="18" charset="0"/>
                                  </a:rPr>
                                  <m:t>𝜋</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e>
                            </m:d>
                            <m:r>
                              <a:rPr>
                                <a:latin typeface="Cambria Math" panose="02040503050406030204" pitchFamily="18" charset="0"/>
                              </a:rPr>
                              <m:t>=</m:t>
                            </m:r>
                            <m:r>
                              <a:rPr>
                                <a:latin typeface="Cambria Math" panose="02040503050406030204" pitchFamily="18" charset="0"/>
                              </a:rPr>
                              <m:t>𝐸</m:t>
                            </m:r>
                            <m:d>
                              <m:dPr>
                                <m:begChr m:val="["/>
                                <m:endChr m:val="]"/>
                                <m:ctrlPr>
                                  <a:rPr i="1">
                                    <a:latin typeface="Cambria Math" panose="02040503050406030204" pitchFamily="18" charset="0"/>
                                  </a:rPr>
                                </m:ctrlPr>
                              </m:dPr>
                              <m:e>
                                <m:r>
                                  <a:rPr>
                                    <a:latin typeface="Cambria Math" panose="02040503050406030204" pitchFamily="18" charset="0"/>
                                  </a:rPr>
                                  <m:t>𝜋</m:t>
                                </m:r>
                                <m:r>
                                  <a:rPr>
                                    <a:latin typeface="Cambria Math" panose="02040503050406030204" pitchFamily="18" charset="0"/>
                                  </a:rPr>
                                  <m:t>|</m:t>
                                </m:r>
                                <m:r>
                                  <a:rPr>
                                    <a:latin typeface="Cambria Math" panose="02040503050406030204" pitchFamily="18" charset="0"/>
                                  </a:rPr>
                                  <m:t>𝑘</m:t>
                                </m:r>
                              </m:e>
                            </m:d>
                          </m:e>
                        </m:mr>
                        <m:mr>
                          <m:e/>
                          <m:e>
                            <m:r>
                              <a:rPr>
                                <a:latin typeface="Cambria Math" panose="02040503050406030204" pitchFamily="18" charset="0"/>
                              </a:rPr>
                              <m:t>=</m:t>
                            </m:r>
                          </m:e>
                          <m:e>
                            <m:f>
                              <m:fPr>
                                <m:ctrlPr>
                                  <a:rPr i="1">
                                    <a:latin typeface="Cambria Math" panose="02040503050406030204" pitchFamily="18" charset="0"/>
                                  </a:rPr>
                                </m:ctrlPr>
                              </m:fPr>
                              <m:num>
                                <m:r>
                                  <a:rPr>
                                    <a:latin typeface="Cambria Math" panose="02040503050406030204" pitchFamily="18" charset="0"/>
                                  </a:rPr>
                                  <m:t>𝑎</m:t>
                                </m:r>
                                <m:r>
                                  <a:rPr>
                                    <a:latin typeface="Cambria Math" panose="02040503050406030204" pitchFamily="18" charset="0"/>
                                  </a:rPr>
                                  <m:t>+</m:t>
                                </m:r>
                                <m:r>
                                  <a:rPr>
                                    <a:latin typeface="Cambria Math" panose="02040503050406030204" pitchFamily="18" charset="0"/>
                                  </a:rPr>
                                  <m:t>𝑘</m:t>
                                </m:r>
                              </m:num>
                              <m:den>
                                <m:r>
                                  <a:rPr>
                                    <a:latin typeface="Cambria Math" panose="02040503050406030204" pitchFamily="18" charset="0"/>
                                  </a:rPr>
                                  <m:t>𝑎</m:t>
                                </m:r>
                                <m:r>
                                  <a:rPr>
                                    <a:latin typeface="Cambria Math" panose="02040503050406030204" pitchFamily="18" charset="0"/>
                                  </a:rPr>
                                  <m:t>+</m:t>
                                </m:r>
                                <m:r>
                                  <a:rPr>
                                    <a:latin typeface="Cambria Math" panose="02040503050406030204" pitchFamily="18" charset="0"/>
                                  </a:rPr>
                                  <m:t>𝑏</m:t>
                                </m:r>
                                <m:r>
                                  <a:rPr>
                                    <a:latin typeface="Cambria Math" panose="02040503050406030204" pitchFamily="18" charset="0"/>
                                  </a:rPr>
                                  <m:t>+</m:t>
                                </m:r>
                                <m:r>
                                  <a:rPr>
                                    <a:latin typeface="Cambria Math" panose="02040503050406030204" pitchFamily="18" charset="0"/>
                                  </a:rPr>
                                  <m:t>𝑛</m:t>
                                </m:r>
                              </m:den>
                            </m:f>
                          </m:e>
                        </m:mr>
                      </m:m>
                    </m:oMath>
                  </m:oMathPara>
                </a14:m>
                <a:endParaRPr/>
              </a:p>
              <a:p>
                <a:pPr marL="0" lvl="0" indent="0">
                  <a:buNone/>
                </a:pPr>
                <a:r>
                  <a:t>where the last line follows from the fact that the posterior distribution for </a:t>
                </a:r>
                <a14:m>
                  <m:oMath xmlns:m="http://schemas.openxmlformats.org/officeDocument/2006/math">
                    <m:r>
                      <a:rPr>
                        <a:latin typeface="Cambria Math" panose="02040503050406030204" pitchFamily="18" charset="0"/>
                      </a:rPr>
                      <m:t>𝜋</m:t>
                    </m:r>
                    <m:r>
                      <a:rPr>
                        <a:latin typeface="Cambria Math" panose="02040503050406030204" pitchFamily="18" charset="0"/>
                      </a:rPr>
                      <m:t>|</m:t>
                    </m:r>
                    <m:r>
                      <a:rPr>
                        <a:latin typeface="Cambria Math" panose="02040503050406030204" pitchFamily="18" charset="0"/>
                      </a:rPr>
                      <m:t>𝑘</m:t>
                    </m:r>
                  </m:oMath>
                </a14:m>
                <a:r>
                  <a:t> is a Beta(a+k,b+n-k) distribution.</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1086" t="-40650" b="-6504"/>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45</a:t>
            </a:fld>
            <a:endParaRPr lang="en-GB"/>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Example (cont’d)</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It follows that</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m>
                    <m:mPr>
                      <m:plcHide m:val="on"/>
                      <m:mcs>
                        <m:mc>
                          <m:mcPr>
                            <m:count m:val="3"/>
                            <m:mcJc m:val="center"/>
                          </m:mcPr>
                        </m:mc>
                      </m:mcs>
                      <m:ctrlPr>
                        <a:rPr>
                          <a:latin typeface="Cambria Math" panose="02040503050406030204" pitchFamily="18" charset="0"/>
                        </a:rPr>
                      </m:ctrlPr>
                    </m:mPr>
                    <m:mr>
                      <m:e>
                        <m:r>
                          <a:rPr>
                            <a:latin typeface="Cambria Math" panose="02040503050406030204" pitchFamily="18" charset="0"/>
                          </a:rPr>
                          <m:t>𝑝</m:t>
                        </m:r>
                        <m:d>
                          <m:dPr>
                            <m:ctrlPr>
                              <a:rPr i="1">
                                <a:latin typeface="Cambria Math" panose="02040503050406030204" pitchFamily="18" charset="0"/>
                              </a:rPr>
                            </m:ctrlPr>
                          </m:dPr>
                          <m:e>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𝑌</m:t>
                                    </m:r>
                                  </m:e>
                                </m:acc>
                              </m:e>
                              <m:sub>
                                <m:r>
                                  <a:rPr>
                                    <a:latin typeface="Cambria Math" panose="02040503050406030204" pitchFamily="18" charset="0"/>
                                  </a:rPr>
                                  <m:t>𝑛</m:t>
                                </m:r>
                                <m:r>
                                  <a:rPr>
                                    <a:latin typeface="Cambria Math" panose="02040503050406030204" pitchFamily="18" charset="0"/>
                                  </a:rPr>
                                  <m:t>+1</m:t>
                                </m:r>
                              </m:sub>
                            </m:sSub>
                            <m:r>
                              <a:rPr>
                                <a:latin typeface="Cambria Math" panose="02040503050406030204" pitchFamily="18" charset="0"/>
                              </a:rPr>
                              <m:t>=0|</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e>
                        </m:d>
                      </m:e>
                      <m:e>
                        <m:r>
                          <a:rPr>
                            <a:latin typeface="Cambria Math" panose="02040503050406030204" pitchFamily="18" charset="0"/>
                          </a:rPr>
                          <m:t>=</m:t>
                        </m:r>
                      </m:e>
                      <m:e>
                        <m:r>
                          <a:rPr>
                            <a:latin typeface="Cambria Math" panose="02040503050406030204" pitchFamily="18" charset="0"/>
                          </a:rPr>
                          <m:t>1−</m:t>
                        </m:r>
                        <m:r>
                          <a:rPr>
                            <a:latin typeface="Cambria Math" panose="02040503050406030204" pitchFamily="18" charset="0"/>
                          </a:rPr>
                          <m:t>𝑝</m:t>
                        </m:r>
                        <m:d>
                          <m:dPr>
                            <m:ctrlPr>
                              <a:rPr i="1">
                                <a:latin typeface="Cambria Math" panose="02040503050406030204" pitchFamily="18" charset="0"/>
                              </a:rPr>
                            </m:ctrlPr>
                          </m:dPr>
                          <m:e>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𝑌</m:t>
                                    </m:r>
                                  </m:e>
                                </m:acc>
                              </m:e>
                              <m:sub>
                                <m:r>
                                  <a:rPr>
                                    <a:latin typeface="Cambria Math" panose="02040503050406030204" pitchFamily="18" charset="0"/>
                                  </a:rPr>
                                  <m:t>𝑛</m:t>
                                </m:r>
                                <m:r>
                                  <a:rPr>
                                    <a:latin typeface="Cambria Math" panose="02040503050406030204" pitchFamily="18" charset="0"/>
                                  </a:rPr>
                                  <m:t>+1</m:t>
                                </m:r>
                              </m:sub>
                            </m:sSub>
                            <m:r>
                              <a:rPr>
                                <a:latin typeface="Cambria Math" panose="02040503050406030204" pitchFamily="18" charset="0"/>
                              </a:rPr>
                              <m:t>=1|</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e>
                        </m:d>
                      </m:e>
                    </m:mr>
                    <m:mr>
                      <m:e/>
                      <m:e/>
                      <m:e/>
                    </m:mr>
                    <m:mr>
                      <m:e/>
                      <m:e>
                        <m:r>
                          <a:rPr>
                            <a:latin typeface="Cambria Math" panose="02040503050406030204" pitchFamily="18" charset="0"/>
                          </a:rPr>
                          <m:t>=</m:t>
                        </m:r>
                      </m:e>
                      <m:e>
                        <m:f>
                          <m:fPr>
                            <m:ctrlPr>
                              <a:rPr i="1">
                                <a:latin typeface="Cambria Math" panose="02040503050406030204" pitchFamily="18" charset="0"/>
                              </a:rPr>
                            </m:ctrlPr>
                          </m:fPr>
                          <m:num>
                            <m:r>
                              <a:rPr>
                                <a:latin typeface="Cambria Math" panose="02040503050406030204" pitchFamily="18" charset="0"/>
                              </a:rPr>
                              <m:t>𝑏</m:t>
                            </m:r>
                            <m:r>
                              <a:rPr>
                                <a:latin typeface="Cambria Math" panose="02040503050406030204" pitchFamily="18" charset="0"/>
                              </a:rPr>
                              <m:t>+</m:t>
                            </m:r>
                            <m:r>
                              <a:rPr>
                                <a:latin typeface="Cambria Math" panose="02040503050406030204" pitchFamily="18" charset="0"/>
                              </a:rPr>
                              <m:t>𝑛</m:t>
                            </m:r>
                            <m:r>
                              <a:rPr>
                                <a:latin typeface="Cambria Math" panose="02040503050406030204" pitchFamily="18" charset="0"/>
                              </a:rPr>
                              <m:t>−</m:t>
                            </m:r>
                            <m:r>
                              <a:rPr>
                                <a:latin typeface="Cambria Math" panose="02040503050406030204" pitchFamily="18" charset="0"/>
                              </a:rPr>
                              <m:t>𝑘</m:t>
                            </m:r>
                          </m:num>
                          <m:den>
                            <m:r>
                              <a:rPr>
                                <a:latin typeface="Cambria Math" panose="02040503050406030204" pitchFamily="18" charset="0"/>
                              </a:rPr>
                              <m:t>𝑎</m:t>
                            </m:r>
                            <m:r>
                              <a:rPr>
                                <a:latin typeface="Cambria Math" panose="02040503050406030204" pitchFamily="18" charset="0"/>
                              </a:rPr>
                              <m:t>+</m:t>
                            </m:r>
                            <m:r>
                              <a:rPr>
                                <a:latin typeface="Cambria Math" panose="02040503050406030204" pitchFamily="18" charset="0"/>
                              </a:rPr>
                              <m:t>𝑏</m:t>
                            </m:r>
                            <m:r>
                              <a:rPr>
                                <a:latin typeface="Cambria Math" panose="02040503050406030204" pitchFamily="18" charset="0"/>
                              </a:rPr>
                              <m:t>+</m:t>
                            </m:r>
                            <m:r>
                              <a:rPr>
                                <a:latin typeface="Cambria Math" panose="02040503050406030204" pitchFamily="18" charset="0"/>
                              </a:rPr>
                              <m:t>𝑛</m:t>
                            </m:r>
                          </m:den>
                        </m:f>
                      </m:e>
                    </m:mr>
                  </m:m>
                </m:oMath>
              </m:oMathPara>
            </a14:m>
            <a:endParaRP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46</a:t>
            </a:fld>
            <a:endParaRPr lang="en-GB"/>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Example (cont’d)</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Note that</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457200" lvl="0" indent="-457200">
              <a:buAutoNum type="arabicPeriod"/>
            </a:pPr>
            <a:r>
              <a:t>The posterior predictive distribution does not depend on any unknown quantities (otherwise we would not be able to use it to make predictions).</a:t>
            </a:r>
          </a:p>
          <a:p>
            <a:pPr marL="457200" lvl="0" indent="-457200">
              <a:buAutoNum type="arabicPeriod"/>
            </a:pPr>
            <a:r>
              <a:t>The posterior predictive distribution depends on observed data. This may seem to violate the exchangeability condition. But this is for future data. The past data </a:t>
            </a:r>
            <a14:m xmlns:a14="http://schemas.microsoft.com/office/drawing/2010/main">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oMath>
            </a14:m>
            <a:r>
              <a:t> provide information about </a:t>
            </a:r>
            <a14:m xmlns:a14="http://schemas.microsoft.com/office/drawing/2010/main">
              <m:oMath xmlns:m="http://schemas.openxmlformats.org/officeDocument/2006/math">
                <m:r>
                  <a:rPr>
                    <a:latin typeface="Cambria Math" panose="02040503050406030204" pitchFamily="18" charset="0"/>
                  </a:rPr>
                  <m:t>𝜋</m:t>
                </m:r>
              </m:oMath>
            </a14:m>
            <a:r>
              <a:t> and this in turn provides information about </a:t>
            </a:r>
            <a14:m xmlns:a14="http://schemas.microsoft.com/office/drawing/2010/main">
              <m:oMath xmlns:m="http://schemas.openxmlformats.org/officeDocument/2006/math">
                <m:sSub>
                  <m:sSubPr>
                    <m:ctrlPr>
                      <a:rPr>
                        <a:latin typeface="Cambria Math" panose="02040503050406030204" pitchFamily="18" charset="0"/>
                      </a:rPr>
                    </m:ctrlPr>
                  </m:sSubPr>
                  <m:e>
                    <m:acc>
                      <m:accPr>
                        <m:chr m:val="̃"/>
                        <m:ctrlPr>
                          <a:rPr>
                            <a:latin typeface="Cambria Math" panose="02040503050406030204" pitchFamily="18" charset="0"/>
                          </a:rPr>
                        </m:ctrlPr>
                      </m:accPr>
                      <m:e>
                        <m:r>
                          <a:rPr>
                            <a:latin typeface="Cambria Math" panose="02040503050406030204" pitchFamily="18" charset="0"/>
                          </a:rPr>
                          <m:t>𝑌</m:t>
                        </m:r>
                      </m:e>
                    </m:acc>
                  </m:e>
                  <m:sub>
                    <m:r>
                      <a:rPr>
                        <a:latin typeface="Cambria Math" panose="02040503050406030204" pitchFamily="18" charset="0"/>
                      </a:rPr>
                      <m:t>𝑛</m:t>
                    </m:r>
                    <m:r>
                      <a:rPr>
                        <a:latin typeface="Cambria Math" panose="02040503050406030204" pitchFamily="18" charset="0"/>
                      </a:rPr>
                      <m:t>+1</m:t>
                    </m:r>
                  </m:sub>
                </m:sSub>
              </m:oMath>
            </a14:m>
            <a:r>
              <a:t>. If this was not the case, we would not be able to infer anything about the unsampled population given the sampled cases.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47</a:t>
            </a:fld>
            <a:endParaRPr lang="en-GB"/>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PRIOR DISTRIBUTIONS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48</a:t>
            </a:fld>
            <a:endParaRPr lang="en-GB"/>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Prior distributions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lnSpcReduction="10000"/>
              </a:bodyPr>
              <a:lstStyle/>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The likelihood factor in Bayesian models appears familiar: you are familiar with this from other modules (e.g. GLM module).</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You may struggle with the prior distribution: how do you decide what is a good prior distribution?</a:t>
                </a:r>
              </a:p>
              <a:p>
                <a:pPr marL="0" lvl="0" indent="0">
                  <a:buNone/>
                </a:pPr>
                <a:r>
                  <a:t>A good solution is to ask experts in the field you are working in. You can even combine priors from several experts through a mixture distribution of priors and this also allows you to specify different weights for different expert.</a:t>
                </a:r>
              </a:p>
              <a:p>
                <a:pPr marL="0" lvl="0" indent="0">
                  <a:buNone/>
                </a:pPr>
                <a:r>
                  <a:t>However, experts are not always available…</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1206" t="-542" r="-1689"/>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49</a:t>
            </a:fld>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BAYESIAN INFERENCE: one-parameter models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5</a:t>
            </a:fld>
            <a:endParaRPr lang="en-GB"/>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Prior distributions: informative &amp; weakly informative priors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In the first coin toss experiment we used a Beta(4,4) distribution. We argued this was appropriate since it had highest density at </a:t>
            </a:r>
            <a14:m xmlns:a14="http://schemas.microsoft.com/office/drawing/2010/main">
              <m:oMath xmlns:m="http://schemas.openxmlformats.org/officeDocument/2006/math">
                <m:r>
                  <a:rPr>
                    <a:latin typeface="Cambria Math" panose="02040503050406030204" pitchFamily="18" charset="0"/>
                  </a:rPr>
                  <m:t>𝜋</m:t>
                </m:r>
                <m:r>
                  <a:rPr>
                    <a:latin typeface="Cambria Math" panose="02040503050406030204" pitchFamily="18" charset="0"/>
                  </a:rPr>
                  <m:t>=0.5</m:t>
                </m:r>
              </m:oMath>
            </a14:m>
            <a:r>
              <a:t> which reflected our prior belief that there is little reason to assume the coin is not well balanced.</a:t>
            </a:r>
          </a:p>
          <a:p>
            <a:pPr marL="0" lvl="0" indent="0">
              <a:buNone/>
            </a:pPr>
            <a:r>
              <a:t>Clearly this was </a:t>
            </a:r>
            <a:r>
              <a:rPr b="1"/>
              <a:t>informative</a:t>
            </a:r>
            <a:r>
              <a:t>: the prior distribution the prior expressed specific, definite information about </a:t>
            </a:r>
            <a14:m xmlns:a14="http://schemas.microsoft.com/office/drawing/2010/main">
              <m:oMath xmlns:m="http://schemas.openxmlformats.org/officeDocument/2006/math">
                <m:r>
                  <a:rPr>
                    <a:latin typeface="Cambria Math" panose="02040503050406030204" pitchFamily="18" charset="0"/>
                  </a:rPr>
                  <m:t>𝜋</m:t>
                </m:r>
              </m:oMath>
            </a14:m>
            <a:r>
              <a:t> and favoured </a:t>
            </a:r>
            <a14:m xmlns:a14="http://schemas.microsoft.com/office/drawing/2010/main">
              <m:oMath xmlns:m="http://schemas.openxmlformats.org/officeDocument/2006/math">
                <m:r>
                  <a:rPr>
                    <a:latin typeface="Cambria Math" panose="02040503050406030204" pitchFamily="18" charset="0"/>
                  </a:rPr>
                  <m:t>𝜋</m:t>
                </m:r>
                <m:r>
                  <a:rPr>
                    <a:latin typeface="Cambria Math" panose="02040503050406030204" pitchFamily="18" charset="0"/>
                  </a:rPr>
                  <m:t>=0.5</m:t>
                </m:r>
              </m:oMath>
            </a14:m>
            <a:r>
              <a:t>.</a:t>
            </a:r>
          </a:p>
          <a:p>
            <a:pPr marL="0" lvl="0" indent="0">
              <a:buNone/>
            </a:pPr>
            <a:r>
              <a:t>But a Beta(2,2) and a Beta(8,8) would also have had highest density at </a:t>
            </a:r>
            <a14:m xmlns:a14="http://schemas.microsoft.com/office/drawing/2010/main">
              <m:oMath xmlns:m="http://schemas.openxmlformats.org/officeDocument/2006/math">
                <m:r>
                  <a:rPr>
                    <a:latin typeface="Cambria Math" panose="02040503050406030204" pitchFamily="18" charset="0"/>
                  </a:rPr>
                  <m:t>𝜋</m:t>
                </m:r>
                <m:r>
                  <a:rPr>
                    <a:latin typeface="Cambria Math" panose="02040503050406030204" pitchFamily="18" charset="0"/>
                  </a:rPr>
                  <m:t>=0.5</m:t>
                </m:r>
              </m:oMath>
            </a14:m>
            <a: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50</a:t>
            </a:fld>
            <a:endParaRPr lang="en-GB"/>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Prior distributions: informative &amp; weakly informative priors</a:t>
            </a:r>
          </a:p>
        </p:txBody>
      </p:sp>
      <p:pic>
        <p:nvPicPr>
          <p:cNvPr id="3" name="Picture 1" descr="Chanco_STA623_BDA_2025_Henrion_Session2_files/figure-pptx/unnamed-chunk-7-1.png"/>
          <p:cNvPicPr>
            <a:picLocks noGrp="1" noChangeAspect="1"/>
          </p:cNvPicPr>
          <p:nvPr/>
        </p:nvPicPr>
        <p:blipFill>
          <a:blip r:embed="rId2"/>
          <a:stretch>
            <a:fillRect/>
          </a:stretch>
        </p:blipFill>
        <p:spPr bwMode="auto">
          <a:xfrm>
            <a:off x="1955800" y="1816100"/>
            <a:ext cx="8280400" cy="4660900"/>
          </a:xfrm>
          <a:prstGeom prst="rect">
            <a:avLst/>
          </a:prstGeom>
          <a:noFill/>
          <a:ln w="9525">
            <a:noFill/>
            <a:headEnd/>
            <a:tailEnd/>
          </a:ln>
        </p:spPr>
      </p:pic>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51</a:t>
            </a:fld>
            <a:endParaRPr lang="en-GB"/>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Prior distributions: informative &amp; vague priors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Depending on how sure we are, we can go for a more peaked distribution.</a:t>
            </a:r>
          </a:p>
          <a:p>
            <a:pPr marL="0" lvl="0" indent="0">
              <a:buNone/>
            </a:pPr>
            <a:r>
              <a:t>If we have no prior knowledge at all, you could also argue that all values of </a:t>
            </a:r>
            <a14:m xmlns:a14="http://schemas.microsoft.com/office/drawing/2010/main">
              <m:oMath xmlns:m="http://schemas.openxmlformats.org/officeDocument/2006/math">
                <m:r>
                  <a:rPr>
                    <a:latin typeface="Cambria Math" panose="02040503050406030204" pitchFamily="18" charset="0"/>
                  </a:rPr>
                  <m:t>𝜋</m:t>
                </m:r>
              </m:oMath>
            </a14:m>
            <a:r>
              <a:t> are equally likely. This would justify a uniform(0,1) distribution.</a:t>
            </a:r>
          </a:p>
          <a:p>
            <a:pPr marL="0" lvl="0" indent="0">
              <a:buNone/>
            </a:pPr>
            <a:r>
              <a:t>A prior distribution which expresses only general or vague information about a parameter is called </a:t>
            </a:r>
            <a:r>
              <a:rPr b="1"/>
              <a:t>weakly informative</a:t>
            </a:r>
            <a:r>
              <a:t>, </a:t>
            </a:r>
            <a:r>
              <a:rPr b="1"/>
              <a:t>vague</a:t>
            </a:r>
            <a:r>
              <a:t> or </a:t>
            </a:r>
            <a:r>
              <a:rPr b="1"/>
              <a:t>diffuse prior</a:t>
            </a:r>
            <a:r>
              <a:t>.</a:t>
            </a:r>
          </a:p>
          <a:p>
            <a:pPr marL="0" lvl="0" indent="0">
              <a:buNone/>
            </a:pPr>
            <a:r>
              <a:t>Note that assuming all possible values for a parameter to be equally likely is not, strictly speaking, equivalent to being completely ignorant.</a:t>
            </a:r>
          </a:p>
          <a:p>
            <a:pPr marL="0" lvl="0" indent="0">
              <a:buNone/>
            </a:pPr>
            <a:r>
              <a:t>Note: Beta(1,1) = Uniform(0,1).</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52</a:t>
            </a:fld>
            <a:endParaRPr lang="en-GB"/>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Prior distributions: informative &amp; vague priors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How do you come up with a vague prior?</a:t>
            </a:r>
          </a:p>
          <a:p>
            <a:pPr marL="0" lvl="0" indent="0">
              <a:buNone/>
            </a:pPr>
            <a:r>
              <a:t>Easy in the case of the discrete or continuous uniform distribution, but this does not work for discrete distributions with an infinity of possible values or a continuous distributions over an open-ended interval.</a:t>
            </a:r>
          </a:p>
          <a:p>
            <a:pPr marL="0" lvl="0" indent="0">
              <a:buNone/>
            </a:pPr>
            <a:r>
              <a:t>Solution: choose priors with an objective mean / median and large variance, e.g. </a:t>
            </a:r>
            <a14:m xmlns:a14="http://schemas.microsoft.com/office/drawing/2010/main">
              <m:oMath xmlns:m="http://schemas.openxmlformats.org/officeDocument/2006/math">
                <m:r>
                  <a:rPr>
                    <a:latin typeface="Cambria Math" panose="02040503050406030204" pitchFamily="18" charset="0"/>
                  </a:rPr>
                  <m:t>𝒩</m:t>
                </m:r>
                <m:d>
                  <m:dPr>
                    <m:ctrlPr>
                      <a:rPr i="1">
                        <a:latin typeface="Cambria Math" panose="02040503050406030204" pitchFamily="18" charset="0"/>
                      </a:rPr>
                    </m:ctrlPr>
                  </m:dPr>
                  <m:e>
                    <m:r>
                      <a:rPr>
                        <a:latin typeface="Cambria Math" panose="02040503050406030204" pitchFamily="18" charset="0"/>
                      </a:rPr>
                      <m:t>0,10</m:t>
                    </m:r>
                  </m:e>
                </m:d>
              </m:oMath>
            </a14:m>
            <a:r>
              <a:t>.</a:t>
            </a:r>
          </a:p>
          <a:p>
            <a:pPr marL="0" lvl="0" indent="0">
              <a:buNone/>
            </a:pPr>
            <a:r>
              <a:t>Such priors are called </a:t>
            </a:r>
            <a:r>
              <a:rPr b="1"/>
              <a:t>weakly informative</a:t>
            </a:r>
            <a:r>
              <a:t> and are very useful for regularisation, i.e. to keep inferences in a reasonable range.</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53</a:t>
            </a:fld>
            <a:endParaRPr lang="en-GB"/>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Prior distributions: Jeffreys prior</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Sir Harold Jeffreys devised a general rule for generating an objective or vague priors for a sampling model </a:t>
            </a:r>
            <a14:m xmlns:a14="http://schemas.microsoft.com/office/drawing/2010/main">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𝑦</m:t>
                    </m:r>
                    <m:r>
                      <a:rPr>
                        <a:latin typeface="Cambria Math" panose="02040503050406030204" pitchFamily="18" charset="0"/>
                      </a:rPr>
                      <m:t>|</m:t>
                    </m:r>
                    <m:r>
                      <a:rPr>
                        <a:latin typeface="Cambria Math" panose="02040503050406030204" pitchFamily="18" charset="0"/>
                      </a:rPr>
                      <m:t>𝜃</m:t>
                    </m:r>
                  </m:e>
                </m:d>
              </m:oMath>
            </a14:m>
            <a:r>
              <a:t>. The </a:t>
            </a:r>
            <a:r>
              <a:rPr b="1"/>
              <a:t>Jeffreys prior</a:t>
            </a:r>
            <a:r>
              <a:t> is given by</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𝐽</m:t>
                      </m:r>
                    </m:sub>
                  </m:sSub>
                  <m:d>
                    <m:dPr>
                      <m:ctrlPr>
                        <a:rPr i="1">
                          <a:latin typeface="Cambria Math" panose="02040503050406030204" pitchFamily="18" charset="0"/>
                        </a:rPr>
                      </m:ctrlPr>
                    </m:dPr>
                    <m:e>
                      <m:r>
                        <a:rPr>
                          <a:latin typeface="Cambria Math" panose="02040503050406030204" pitchFamily="18" charset="0"/>
                        </a:rPr>
                        <m:t>𝜃</m:t>
                      </m:r>
                    </m:e>
                  </m:d>
                  <m:r>
                    <a:rPr>
                      <a:latin typeface="Cambria Math" panose="02040503050406030204" pitchFamily="18" charset="0"/>
                    </a:rPr>
                    <m:t>∝</m:t>
                  </m:r>
                  <m:rad>
                    <m:radPr>
                      <m:degHide m:val="on"/>
                      <m:ctrlPr>
                        <a:rPr i="1">
                          <a:latin typeface="Cambria Math" panose="02040503050406030204" pitchFamily="18" charset="0"/>
                        </a:rPr>
                      </m:ctrlPr>
                    </m:radPr>
                    <m:deg/>
                    <m:e>
                      <m:r>
                        <a:rPr>
                          <a:latin typeface="Cambria Math" panose="02040503050406030204" pitchFamily="18" charset="0"/>
                        </a:rPr>
                        <m:t>𝐼</m:t>
                      </m:r>
                      <m:d>
                        <m:dPr>
                          <m:ctrlPr>
                            <a:rPr i="1">
                              <a:latin typeface="Cambria Math" panose="02040503050406030204" pitchFamily="18" charset="0"/>
                            </a:rPr>
                          </m:ctrlPr>
                        </m:dPr>
                        <m:e>
                          <m:r>
                            <a:rPr>
                              <a:latin typeface="Cambria Math" panose="02040503050406030204" pitchFamily="18" charset="0"/>
                            </a:rPr>
                            <m:t>𝜃</m:t>
                          </m:r>
                        </m:e>
                      </m:d>
                    </m:e>
                  </m:rad>
                </m:oMath>
              </m:oMathPara>
            </a14:m>
            <a:endParaRPr/>
          </a:p>
          <a:p>
            <a:pPr marL="0" lvl="0" indent="0">
              <a:buNone/>
            </a:pPr>
            <a:r>
              <a:t>where </a:t>
            </a:r>
            <a14:m xmlns:a14="http://schemas.microsoft.com/office/drawing/2010/main">
              <m:oMath xmlns:m="http://schemas.openxmlformats.org/officeDocument/2006/math">
                <m:r>
                  <a:rPr>
                    <a:latin typeface="Cambria Math" panose="02040503050406030204" pitchFamily="18" charset="0"/>
                  </a:rPr>
                  <m:t>𝐼</m:t>
                </m:r>
                <m:d>
                  <m:dPr>
                    <m:ctrlPr>
                      <a:rPr i="1">
                        <a:latin typeface="Cambria Math" panose="02040503050406030204" pitchFamily="18" charset="0"/>
                      </a:rPr>
                    </m:ctrlPr>
                  </m:dPr>
                  <m:e>
                    <m:r>
                      <a:rPr>
                        <a:latin typeface="Cambria Math" panose="02040503050406030204" pitchFamily="18" charset="0"/>
                      </a:rPr>
                      <m:t>𝜃</m:t>
                    </m:r>
                  </m:e>
                </m:d>
                <m:r>
                  <a:rPr>
                    <a:latin typeface="Cambria Math" panose="02040503050406030204" pitchFamily="18" charset="0"/>
                  </a:rPr>
                  <m:t>=−</m:t>
                </m:r>
                <m:r>
                  <a:rPr>
                    <a:latin typeface="Cambria Math" panose="02040503050406030204" pitchFamily="18" charset="0"/>
                  </a:rPr>
                  <m:t>𝐸</m:t>
                </m:r>
                <m:d>
                  <m:dPr>
                    <m:begChr m:val="["/>
                    <m:endChr m:val="]"/>
                    <m:ctrlPr>
                      <a:rPr i="1">
                        <a:latin typeface="Cambria Math" panose="02040503050406030204" pitchFamily="18" charset="0"/>
                      </a:rPr>
                    </m:ctrlPr>
                  </m:dPr>
                  <m:e>
                    <m:d>
                      <m:dPr>
                        <m:begChr m:val=""/>
                        <m:endChr m:val="|"/>
                        <m:ctrlPr>
                          <a:rPr i="1">
                            <a:latin typeface="Cambria Math" panose="02040503050406030204" pitchFamily="18" charset="0"/>
                          </a:rPr>
                        </m:ctrlPr>
                      </m:dPr>
                      <m:e>
                        <m:f>
                          <m:fPr>
                            <m:ctrlPr>
                              <a:rPr i="1">
                                <a:latin typeface="Cambria Math" panose="02040503050406030204" pitchFamily="18" charset="0"/>
                              </a:rPr>
                            </m:ctrlPr>
                          </m:fPr>
                          <m:num>
                            <m:sSup>
                              <m:sSupPr>
                                <m:ctrlPr>
                                  <a:rPr i="1">
                                    <a:latin typeface="Cambria Math" panose="02040503050406030204" pitchFamily="18" charset="0"/>
                                  </a:rPr>
                                </m:ctrlPr>
                              </m:sSupPr>
                              <m:e>
                                <m:r>
                                  <a:rPr>
                                    <a:latin typeface="Cambria Math" panose="02040503050406030204" pitchFamily="18" charset="0"/>
                                  </a:rPr>
                                  <m:t>𝛿</m:t>
                                </m:r>
                              </m:e>
                              <m:sup>
                                <m:r>
                                  <a:rPr>
                                    <a:latin typeface="Cambria Math" panose="02040503050406030204" pitchFamily="18" charset="0"/>
                                  </a:rPr>
                                  <m:t>2</m:t>
                                </m:r>
                              </m:sup>
                            </m:sSup>
                          </m:num>
                          <m:den>
                            <m:r>
                              <a:rPr>
                                <a:latin typeface="Cambria Math" panose="02040503050406030204" pitchFamily="18" charset="0"/>
                              </a:rPr>
                              <m:t>𝛿</m:t>
                            </m:r>
                            <m:sSup>
                              <m:sSupPr>
                                <m:ctrlPr>
                                  <a:rPr i="1">
                                    <a:latin typeface="Cambria Math" panose="02040503050406030204" pitchFamily="18" charset="0"/>
                                  </a:rPr>
                                </m:ctrlPr>
                              </m:sSupPr>
                              <m:e>
                                <m:r>
                                  <a:rPr>
                                    <a:latin typeface="Cambria Math" panose="02040503050406030204" pitchFamily="18" charset="0"/>
                                  </a:rPr>
                                  <m:t>𝜃</m:t>
                                </m:r>
                              </m:e>
                              <m:sup>
                                <m:r>
                                  <a:rPr>
                                    <a:latin typeface="Cambria Math" panose="02040503050406030204" pitchFamily="18" charset="0"/>
                                  </a:rPr>
                                  <m:t>2</m:t>
                                </m:r>
                              </m:sup>
                            </m:sSup>
                          </m:den>
                        </m:f>
                        <m:r>
                          <m:rPr>
                            <m:sty m:val="p"/>
                          </m:rPr>
                          <a:rPr>
                            <a:latin typeface="Cambria Math" panose="02040503050406030204" pitchFamily="18" charset="0"/>
                          </a:rPr>
                          <m:t>log</m:t>
                        </m:r>
                        <m:r>
                          <a:rPr>
                            <a:latin typeface="Cambria Math" panose="02040503050406030204" pitchFamily="18" charset="0"/>
                          </a:rPr>
                          <m:t> </m:t>
                        </m:r>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𝑋</m:t>
                            </m:r>
                            <m:r>
                              <a:rPr>
                                <a:latin typeface="Cambria Math" panose="02040503050406030204" pitchFamily="18" charset="0"/>
                              </a:rPr>
                              <m:t>|</m:t>
                            </m:r>
                            <m:r>
                              <a:rPr>
                                <a:latin typeface="Cambria Math" panose="02040503050406030204" pitchFamily="18" charset="0"/>
                              </a:rPr>
                              <m:t>𝜃</m:t>
                            </m:r>
                          </m:e>
                        </m:d>
                      </m:e>
                    </m:d>
                    <m:r>
                      <a:rPr>
                        <a:latin typeface="Cambria Math" panose="02040503050406030204" pitchFamily="18" charset="0"/>
                      </a:rPr>
                      <m:t>𝜃</m:t>
                    </m:r>
                  </m:e>
                </m:d>
              </m:oMath>
            </a14:m>
            <a:r>
              <a:t> is the </a:t>
            </a:r>
            <a:r>
              <a:rPr i="1"/>
              <a:t>Fisher information</a:t>
            </a:r>
            <a:r>
              <a:t>.</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This can lead to prior distributions which are not actually probability distributions. These are called </a:t>
            </a:r>
            <a:r>
              <a:rPr b="1"/>
              <a:t>improper priors</a:t>
            </a:r>
            <a:r>
              <a:t> (see practical).</a:t>
            </a:r>
          </a:p>
          <a:p>
            <a:pPr marL="0" lvl="0" indent="0">
              <a:buNone/>
            </a:pPr>
            <a:r>
              <a:t>An important property of Jeffreys priors is that they are invariant under transformation.</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54</a:t>
            </a:fld>
            <a:endParaRPr lang="en-GB"/>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Prior distributions: Jeffreys prior</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Example</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Let </a:t>
            </a:r>
            <a14:m xmlns:a14="http://schemas.microsoft.com/office/drawing/2010/main">
              <m:oMath xmlns:m="http://schemas.openxmlformats.org/officeDocument/2006/math">
                <m:r>
                  <a:rPr>
                    <a:latin typeface="Cambria Math" panose="02040503050406030204" pitchFamily="18" charset="0"/>
                  </a:rPr>
                  <m:t>𝑌</m:t>
                </m:r>
                <m:r>
                  <a:rPr>
                    <a:latin typeface="Cambria Math" panose="02040503050406030204" pitchFamily="18" charset="0"/>
                  </a:rPr>
                  <m:t>∼</m:t>
                </m:r>
                <m:r>
                  <a:rPr>
                    <a:latin typeface="Cambria Math" panose="02040503050406030204" pitchFamily="18" charset="0"/>
                  </a:rPr>
                  <m:t>𝐵𝑖𝑛</m:t>
                </m:r>
                <m:d>
                  <m:dPr>
                    <m:ctrlPr>
                      <a:rPr i="1">
                        <a:latin typeface="Cambria Math" panose="02040503050406030204" pitchFamily="18" charset="0"/>
                      </a:rPr>
                    </m:ctrlPr>
                  </m:dPr>
                  <m:e>
                    <m:r>
                      <a:rPr>
                        <a:latin typeface="Cambria Math" panose="02040503050406030204" pitchFamily="18" charset="0"/>
                      </a:rPr>
                      <m:t>𝑛</m:t>
                    </m:r>
                    <m:r>
                      <a:rPr>
                        <a:latin typeface="Cambria Math" panose="02040503050406030204" pitchFamily="18" charset="0"/>
                      </a:rPr>
                      <m:t>,</m:t>
                    </m:r>
                    <m:r>
                      <a:rPr>
                        <a:latin typeface="Cambria Math" panose="02040503050406030204" pitchFamily="18" charset="0"/>
                      </a:rPr>
                      <m:t>𝜃</m:t>
                    </m:r>
                  </m:e>
                </m:d>
              </m:oMath>
            </a14:m>
            <a:r>
              <a:t>. Derive </a:t>
            </a:r>
            <a14:m xmlns:a14="http://schemas.microsoft.com/office/drawing/2010/main">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𝐽</m:t>
                    </m:r>
                  </m:sub>
                </m:sSub>
                <m:d>
                  <m:dPr>
                    <m:ctrlPr>
                      <a:rPr i="1">
                        <a:latin typeface="Cambria Math" panose="02040503050406030204" pitchFamily="18" charset="0"/>
                      </a:rPr>
                    </m:ctrlPr>
                  </m:dPr>
                  <m:e>
                    <m:r>
                      <a:rPr>
                        <a:latin typeface="Cambria Math" panose="02040503050406030204" pitchFamily="18" charset="0"/>
                      </a:rPr>
                      <m:t>𝜃</m:t>
                    </m:r>
                  </m:e>
                </m:d>
              </m:oMath>
            </a14:m>
            <a: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55</a:t>
            </a:fld>
            <a:endParaRPr lang="en-GB"/>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Prior distributions: Jeffreys prior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lnSpcReduction="10000"/>
              </a:bodyPr>
              <a:lstStyle/>
              <a:p>
                <a:pPr marL="0" lvl="0" indent="0">
                  <a:buNone/>
                </a:pPr>
                <a:r>
                  <a:t>We have:</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m>
                        <m:mPr>
                          <m:plcHide m:val="on"/>
                          <m:mcs>
                            <m:mc>
                              <m:mcPr>
                                <m:count m:val="3"/>
                                <m:mcJc m:val="center"/>
                              </m:mcPr>
                            </m:mc>
                          </m:mcs>
                          <m:ctrlPr>
                            <a:rPr>
                              <a:latin typeface="Cambria Math" panose="02040503050406030204" pitchFamily="18" charset="0"/>
                            </a:rPr>
                          </m:ctrlPr>
                        </m:mPr>
                        <m:mr>
                          <m:e>
                            <m:f>
                              <m:fPr>
                                <m:ctrlPr>
                                  <a:rPr>
                                    <a:latin typeface="Cambria Math" panose="02040503050406030204" pitchFamily="18" charset="0"/>
                                  </a:rPr>
                                </m:ctrlPr>
                              </m:fPr>
                              <m:num>
                                <m:r>
                                  <a:rPr>
                                    <a:latin typeface="Cambria Math" panose="02040503050406030204" pitchFamily="18" charset="0"/>
                                  </a:rPr>
                                  <m:t>𝛿</m:t>
                                </m:r>
                              </m:num>
                              <m:den>
                                <m:r>
                                  <a:rPr>
                                    <a:latin typeface="Cambria Math" panose="02040503050406030204" pitchFamily="18" charset="0"/>
                                  </a:rPr>
                                  <m:t>𝛿𝜃</m:t>
                                </m:r>
                              </m:den>
                            </m:f>
                            <m:r>
                              <m:rPr>
                                <m:sty m:val="p"/>
                              </m:rPr>
                              <a:rPr>
                                <a:latin typeface="Cambria Math" panose="02040503050406030204" pitchFamily="18" charset="0"/>
                              </a:rPr>
                              <m:t>log</m:t>
                            </m:r>
                            <m:r>
                              <a:rPr>
                                <a:latin typeface="Cambria Math" panose="02040503050406030204" pitchFamily="18" charset="0"/>
                              </a:rPr>
                              <m:t> </m:t>
                            </m:r>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𝑌</m:t>
                                </m:r>
                                <m:r>
                                  <a:rPr>
                                    <a:latin typeface="Cambria Math" panose="02040503050406030204" pitchFamily="18" charset="0"/>
                                  </a:rPr>
                                  <m:t>=</m:t>
                                </m:r>
                                <m:r>
                                  <a:rPr>
                                    <a:latin typeface="Cambria Math" panose="02040503050406030204" pitchFamily="18" charset="0"/>
                                  </a:rPr>
                                  <m:t>𝑦</m:t>
                                </m:r>
                                <m:r>
                                  <a:rPr>
                                    <a:latin typeface="Cambria Math" panose="02040503050406030204" pitchFamily="18" charset="0"/>
                                  </a:rPr>
                                  <m:t>|</m:t>
                                </m:r>
                                <m:r>
                                  <a:rPr>
                                    <a:latin typeface="Cambria Math" panose="02040503050406030204" pitchFamily="18" charset="0"/>
                                  </a:rPr>
                                  <m:t>𝜃</m:t>
                                </m:r>
                              </m:e>
                            </m:d>
                          </m:e>
                          <m:e>
                            <m:r>
                              <a:rPr>
                                <a:latin typeface="Cambria Math" panose="02040503050406030204" pitchFamily="18" charset="0"/>
                              </a:rPr>
                              <m:t>=</m:t>
                            </m:r>
                          </m:e>
                          <m:e>
                            <m:f>
                              <m:fPr>
                                <m:ctrlPr>
                                  <a:rPr i="1">
                                    <a:latin typeface="Cambria Math" panose="02040503050406030204" pitchFamily="18" charset="0"/>
                                  </a:rPr>
                                </m:ctrlPr>
                              </m:fPr>
                              <m:num>
                                <m:r>
                                  <a:rPr>
                                    <a:latin typeface="Cambria Math" panose="02040503050406030204" pitchFamily="18" charset="0"/>
                                  </a:rPr>
                                  <m:t>𝛿</m:t>
                                </m:r>
                              </m:num>
                              <m:den>
                                <m:r>
                                  <a:rPr>
                                    <a:latin typeface="Cambria Math" panose="02040503050406030204" pitchFamily="18" charset="0"/>
                                  </a:rPr>
                                  <m:t>𝛿𝜃</m:t>
                                </m:r>
                              </m:den>
                            </m:f>
                            <m:r>
                              <m:rPr>
                                <m:sty m:val="p"/>
                              </m:rPr>
                              <a:rPr>
                                <a:latin typeface="Cambria Math" panose="02040503050406030204" pitchFamily="18" charset="0"/>
                              </a:rPr>
                              <m:t>log</m:t>
                            </m:r>
                            <m:d>
                              <m:dPr>
                                <m:ctrlPr>
                                  <a:rPr i="1">
                                    <a:latin typeface="Cambria Math" panose="02040503050406030204" pitchFamily="18" charset="0"/>
                                  </a:rPr>
                                </m:ctrlPr>
                              </m:dPr>
                              <m:e>
                                <m:d>
                                  <m:dPr>
                                    <m:ctrlPr>
                                      <a:rPr i="1">
                                        <a:latin typeface="Cambria Math" panose="02040503050406030204" pitchFamily="18" charset="0"/>
                                      </a:rPr>
                                    </m:ctrlPr>
                                  </m:dPr>
                                  <m:e>
                                    <m:f>
                                      <m:fPr>
                                        <m:type m:val="noBar"/>
                                        <m:ctrlPr>
                                          <a:rPr i="1">
                                            <a:latin typeface="Cambria Math" panose="02040503050406030204" pitchFamily="18" charset="0"/>
                                          </a:rPr>
                                        </m:ctrlPr>
                                      </m:fPr>
                                      <m:num>
                                        <m:r>
                                          <a:rPr>
                                            <a:latin typeface="Cambria Math" panose="02040503050406030204" pitchFamily="18" charset="0"/>
                                          </a:rPr>
                                          <m:t>𝑛</m:t>
                                        </m:r>
                                      </m:num>
                                      <m:den>
                                        <m:r>
                                          <a:rPr>
                                            <a:latin typeface="Cambria Math" panose="02040503050406030204" pitchFamily="18" charset="0"/>
                                          </a:rPr>
                                          <m:t>𝑦</m:t>
                                        </m:r>
                                      </m:den>
                                    </m:f>
                                  </m:e>
                                </m:d>
                                <m:sSup>
                                  <m:sSupPr>
                                    <m:ctrlPr>
                                      <a:rPr i="1">
                                        <a:latin typeface="Cambria Math" panose="02040503050406030204" pitchFamily="18" charset="0"/>
                                      </a:rPr>
                                    </m:ctrlPr>
                                  </m:sSupPr>
                                  <m:e>
                                    <m:r>
                                      <a:rPr>
                                        <a:latin typeface="Cambria Math" panose="02040503050406030204" pitchFamily="18" charset="0"/>
                                      </a:rPr>
                                      <m:t>𝜃</m:t>
                                    </m:r>
                                  </m:e>
                                  <m:sup>
                                    <m:r>
                                      <a:rPr>
                                        <a:latin typeface="Cambria Math" panose="02040503050406030204" pitchFamily="18" charset="0"/>
                                      </a:rPr>
                                      <m:t>𝑦</m:t>
                                    </m:r>
                                  </m:sup>
                                </m:sSup>
                                <m:sSup>
                                  <m:sSupPr>
                                    <m:ctrlPr>
                                      <a:rPr i="1">
                                        <a:latin typeface="Cambria Math" panose="02040503050406030204" pitchFamily="18" charset="0"/>
                                      </a:rPr>
                                    </m:ctrlPr>
                                  </m:sSupPr>
                                  <m:e>
                                    <m:d>
                                      <m:dPr>
                                        <m:ctrlPr>
                                          <a:rPr i="1">
                                            <a:latin typeface="Cambria Math" panose="02040503050406030204" pitchFamily="18" charset="0"/>
                                          </a:rPr>
                                        </m:ctrlPr>
                                      </m:dPr>
                                      <m:e>
                                        <m:r>
                                          <a:rPr>
                                            <a:latin typeface="Cambria Math" panose="02040503050406030204" pitchFamily="18" charset="0"/>
                                          </a:rPr>
                                          <m:t>1−</m:t>
                                        </m:r>
                                        <m:r>
                                          <a:rPr>
                                            <a:latin typeface="Cambria Math" panose="02040503050406030204" pitchFamily="18" charset="0"/>
                                          </a:rPr>
                                          <m:t>𝜃</m:t>
                                        </m:r>
                                      </m:e>
                                    </m:d>
                                  </m:e>
                                  <m:sup>
                                    <m:r>
                                      <a:rPr>
                                        <a:latin typeface="Cambria Math" panose="02040503050406030204" pitchFamily="18" charset="0"/>
                                      </a:rPr>
                                      <m:t>𝑛</m:t>
                                    </m:r>
                                    <m:r>
                                      <a:rPr>
                                        <a:latin typeface="Cambria Math" panose="02040503050406030204" pitchFamily="18" charset="0"/>
                                      </a:rPr>
                                      <m:t>−</m:t>
                                    </m:r>
                                    <m:r>
                                      <a:rPr>
                                        <a:latin typeface="Cambria Math" panose="02040503050406030204" pitchFamily="18" charset="0"/>
                                      </a:rPr>
                                      <m:t>𝑦</m:t>
                                    </m:r>
                                  </m:sup>
                                </m:sSup>
                              </m:e>
                            </m:d>
                          </m:e>
                        </m:mr>
                        <m:mr>
                          <m:e/>
                          <m:e>
                            <m:r>
                              <a:rPr>
                                <a:latin typeface="Cambria Math" panose="02040503050406030204" pitchFamily="18" charset="0"/>
                              </a:rPr>
                              <m:t>=</m:t>
                            </m:r>
                          </m:e>
                          <m:e>
                            <m:f>
                              <m:fPr>
                                <m:ctrlPr>
                                  <a:rPr i="1">
                                    <a:latin typeface="Cambria Math" panose="02040503050406030204" pitchFamily="18" charset="0"/>
                                  </a:rPr>
                                </m:ctrlPr>
                              </m:fPr>
                              <m:num>
                                <m:r>
                                  <a:rPr>
                                    <a:latin typeface="Cambria Math" panose="02040503050406030204" pitchFamily="18" charset="0"/>
                                  </a:rPr>
                                  <m:t>𝛿</m:t>
                                </m:r>
                              </m:num>
                              <m:den>
                                <m:r>
                                  <a:rPr>
                                    <a:latin typeface="Cambria Math" panose="02040503050406030204" pitchFamily="18" charset="0"/>
                                  </a:rPr>
                                  <m:t>𝛿𝜃</m:t>
                                </m:r>
                              </m:den>
                            </m:f>
                            <m:d>
                              <m:dPr>
                                <m:begChr m:val="["/>
                                <m:endChr m:val="]"/>
                                <m:ctrlPr>
                                  <a:rPr i="1">
                                    <a:latin typeface="Cambria Math" panose="02040503050406030204" pitchFamily="18" charset="0"/>
                                  </a:rPr>
                                </m:ctrlPr>
                              </m:dPr>
                              <m:e>
                                <m:r>
                                  <m:rPr>
                                    <m:sty m:val="p"/>
                                  </m:rPr>
                                  <a:rPr>
                                    <a:latin typeface="Cambria Math" panose="02040503050406030204" pitchFamily="18" charset="0"/>
                                  </a:rPr>
                                  <m:t>log</m:t>
                                </m:r>
                                <m:d>
                                  <m:dPr>
                                    <m:ctrlPr>
                                      <a:rPr i="1">
                                        <a:latin typeface="Cambria Math" panose="02040503050406030204" pitchFamily="18" charset="0"/>
                                      </a:rPr>
                                    </m:ctrlPr>
                                  </m:dPr>
                                  <m:e>
                                    <m:f>
                                      <m:fPr>
                                        <m:type m:val="noBar"/>
                                        <m:ctrlPr>
                                          <a:rPr i="1">
                                            <a:latin typeface="Cambria Math" panose="02040503050406030204" pitchFamily="18" charset="0"/>
                                          </a:rPr>
                                        </m:ctrlPr>
                                      </m:fPr>
                                      <m:num>
                                        <m:r>
                                          <a:rPr>
                                            <a:latin typeface="Cambria Math" panose="02040503050406030204" pitchFamily="18" charset="0"/>
                                          </a:rPr>
                                          <m:t>𝑛</m:t>
                                        </m:r>
                                      </m:num>
                                      <m:den>
                                        <m:r>
                                          <a:rPr>
                                            <a:latin typeface="Cambria Math" panose="02040503050406030204" pitchFamily="18" charset="0"/>
                                          </a:rPr>
                                          <m:t>𝑦</m:t>
                                        </m:r>
                                      </m:den>
                                    </m:f>
                                  </m:e>
                                </m:d>
                                <m:r>
                                  <a:rPr>
                                    <a:latin typeface="Cambria Math" panose="02040503050406030204" pitchFamily="18" charset="0"/>
                                  </a:rPr>
                                  <m:t>+</m:t>
                                </m:r>
                                <m:r>
                                  <a:rPr>
                                    <a:latin typeface="Cambria Math" panose="02040503050406030204" pitchFamily="18" charset="0"/>
                                  </a:rPr>
                                  <m:t>𝑦</m:t>
                                </m:r>
                                <m:r>
                                  <m:rPr>
                                    <m:sty m:val="p"/>
                                  </m:rPr>
                                  <a:rPr>
                                    <a:latin typeface="Cambria Math" panose="02040503050406030204" pitchFamily="18" charset="0"/>
                                  </a:rPr>
                                  <m:t>log</m:t>
                                </m:r>
                                <m:r>
                                  <a:rPr>
                                    <a:latin typeface="Cambria Math" panose="02040503050406030204" pitchFamily="18" charset="0"/>
                                  </a:rPr>
                                  <m:t>𝜃</m:t>
                                </m:r>
                                <m:r>
                                  <a:rPr>
                                    <a:latin typeface="Cambria Math" panose="02040503050406030204" pitchFamily="18" charset="0"/>
                                  </a:rPr>
                                  <m:t>+</m:t>
                                </m:r>
                                <m:d>
                                  <m:dPr>
                                    <m:ctrlPr>
                                      <a:rPr i="1">
                                        <a:latin typeface="Cambria Math" panose="02040503050406030204" pitchFamily="18" charset="0"/>
                                      </a:rPr>
                                    </m:ctrlPr>
                                  </m:dPr>
                                  <m:e>
                                    <m:r>
                                      <a:rPr>
                                        <a:latin typeface="Cambria Math" panose="02040503050406030204" pitchFamily="18" charset="0"/>
                                      </a:rPr>
                                      <m:t>𝑛</m:t>
                                    </m:r>
                                    <m:r>
                                      <a:rPr>
                                        <a:latin typeface="Cambria Math" panose="02040503050406030204" pitchFamily="18" charset="0"/>
                                      </a:rPr>
                                      <m:t>−</m:t>
                                    </m:r>
                                    <m:r>
                                      <a:rPr>
                                        <a:latin typeface="Cambria Math" panose="02040503050406030204" pitchFamily="18" charset="0"/>
                                      </a:rPr>
                                      <m:t>𝑦</m:t>
                                    </m:r>
                                  </m:e>
                                </m:d>
                                <m:r>
                                  <m:rPr>
                                    <m:sty m:val="p"/>
                                  </m:rPr>
                                  <a:rPr>
                                    <a:latin typeface="Cambria Math" panose="02040503050406030204" pitchFamily="18" charset="0"/>
                                  </a:rPr>
                                  <m:t>log</m:t>
                                </m:r>
                                <m:d>
                                  <m:dPr>
                                    <m:ctrlPr>
                                      <a:rPr i="1">
                                        <a:latin typeface="Cambria Math" panose="02040503050406030204" pitchFamily="18" charset="0"/>
                                      </a:rPr>
                                    </m:ctrlPr>
                                  </m:dPr>
                                  <m:e>
                                    <m:r>
                                      <a:rPr>
                                        <a:latin typeface="Cambria Math" panose="02040503050406030204" pitchFamily="18" charset="0"/>
                                      </a:rPr>
                                      <m:t>1−</m:t>
                                    </m:r>
                                    <m:r>
                                      <a:rPr>
                                        <a:latin typeface="Cambria Math" panose="02040503050406030204" pitchFamily="18" charset="0"/>
                                      </a:rPr>
                                      <m:t>𝜃</m:t>
                                    </m:r>
                                  </m:e>
                                </m:d>
                              </m:e>
                            </m:d>
                          </m:e>
                        </m:mr>
                        <m:mr>
                          <m:e/>
                          <m:e>
                            <m:r>
                              <a:rPr>
                                <a:latin typeface="Cambria Math" panose="02040503050406030204" pitchFamily="18" charset="0"/>
                              </a:rPr>
                              <m:t>=</m:t>
                            </m:r>
                          </m:e>
                          <m:e>
                            <m:f>
                              <m:fPr>
                                <m:ctrlPr>
                                  <a:rPr i="1">
                                    <a:latin typeface="Cambria Math" panose="02040503050406030204" pitchFamily="18" charset="0"/>
                                  </a:rPr>
                                </m:ctrlPr>
                              </m:fPr>
                              <m:num>
                                <m:r>
                                  <a:rPr>
                                    <a:latin typeface="Cambria Math" panose="02040503050406030204" pitchFamily="18" charset="0"/>
                                  </a:rPr>
                                  <m:t>𝑦</m:t>
                                </m:r>
                              </m:num>
                              <m:den>
                                <m:r>
                                  <a:rPr>
                                    <a:latin typeface="Cambria Math" panose="02040503050406030204" pitchFamily="18" charset="0"/>
                                  </a:rPr>
                                  <m:t>𝜃</m:t>
                                </m:r>
                              </m:den>
                            </m:f>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𝑛</m:t>
                                </m:r>
                                <m:r>
                                  <a:rPr>
                                    <a:latin typeface="Cambria Math" panose="02040503050406030204" pitchFamily="18" charset="0"/>
                                  </a:rPr>
                                  <m:t>−</m:t>
                                </m:r>
                                <m:r>
                                  <a:rPr>
                                    <a:latin typeface="Cambria Math" panose="02040503050406030204" pitchFamily="18" charset="0"/>
                                  </a:rPr>
                                  <m:t>𝑦</m:t>
                                </m:r>
                              </m:num>
                              <m:den>
                                <m:r>
                                  <a:rPr>
                                    <a:latin typeface="Cambria Math" panose="02040503050406030204" pitchFamily="18" charset="0"/>
                                  </a:rPr>
                                  <m:t>1−</m:t>
                                </m:r>
                                <m:r>
                                  <a:rPr>
                                    <a:latin typeface="Cambria Math" panose="02040503050406030204" pitchFamily="18" charset="0"/>
                                  </a:rPr>
                                  <m:t>𝜃</m:t>
                                </m:r>
                              </m:den>
                            </m:f>
                          </m:e>
                        </m:mr>
                      </m:m>
                    </m:oMath>
                  </m:oMathPara>
                </a14:m>
                <a:endParaRPr/>
              </a:p>
              <a:p>
                <a:pPr marL="0" lvl="0" indent="0">
                  <a:buNone/>
                </a:pPr>
                <a:r>
                  <a:t>and so</a:t>
                </a:r>
              </a:p>
              <a:p>
                <a:pPr marL="0" lvl="0" indent="0">
                  <a:buNone/>
                </a:pPr>
                <a14:m>
                  <m:oMathPara xmlns:m="http://schemas.openxmlformats.org/officeDocument/2006/math">
                    <m:oMathParaPr>
                      <m:jc m:val="center"/>
                    </m:oMathParaPr>
                    <m:oMath xmlns:m="http://schemas.openxmlformats.org/officeDocument/2006/math">
                      <m:f>
                        <m:fPr>
                          <m:ctrlPr>
                            <a:rPr>
                              <a:latin typeface="Cambria Math" panose="02040503050406030204" pitchFamily="18" charset="0"/>
                            </a:rPr>
                          </m:ctrlPr>
                        </m:fPr>
                        <m:num>
                          <m:sSup>
                            <m:sSupPr>
                              <m:ctrlPr>
                                <a:rPr>
                                  <a:latin typeface="Cambria Math" panose="02040503050406030204" pitchFamily="18" charset="0"/>
                                </a:rPr>
                              </m:ctrlPr>
                            </m:sSupPr>
                            <m:e>
                              <m:r>
                                <a:rPr>
                                  <a:latin typeface="Cambria Math" panose="02040503050406030204" pitchFamily="18" charset="0"/>
                                </a:rPr>
                                <m:t>𝛿</m:t>
                              </m:r>
                            </m:e>
                            <m:sup>
                              <m:r>
                                <a:rPr>
                                  <a:latin typeface="Cambria Math" panose="02040503050406030204" pitchFamily="18" charset="0"/>
                                </a:rPr>
                                <m:t>2</m:t>
                              </m:r>
                            </m:sup>
                          </m:sSup>
                        </m:num>
                        <m:den>
                          <m:r>
                            <a:rPr>
                              <a:latin typeface="Cambria Math" panose="02040503050406030204" pitchFamily="18" charset="0"/>
                            </a:rPr>
                            <m:t>𝛿</m:t>
                          </m:r>
                          <m:sSup>
                            <m:sSupPr>
                              <m:ctrlPr>
                                <a:rPr i="1">
                                  <a:latin typeface="Cambria Math" panose="02040503050406030204" pitchFamily="18" charset="0"/>
                                </a:rPr>
                              </m:ctrlPr>
                            </m:sSupPr>
                            <m:e>
                              <m:r>
                                <a:rPr>
                                  <a:latin typeface="Cambria Math" panose="02040503050406030204" pitchFamily="18" charset="0"/>
                                </a:rPr>
                                <m:t>𝜃</m:t>
                              </m:r>
                            </m:e>
                            <m:sup>
                              <m:r>
                                <a:rPr>
                                  <a:latin typeface="Cambria Math" panose="02040503050406030204" pitchFamily="18" charset="0"/>
                                </a:rPr>
                                <m:t>2</m:t>
                              </m:r>
                            </m:sup>
                          </m:sSup>
                        </m:den>
                      </m:f>
                      <m:r>
                        <m:rPr>
                          <m:sty m:val="p"/>
                        </m:rPr>
                        <a:rPr>
                          <a:latin typeface="Cambria Math" panose="02040503050406030204" pitchFamily="18" charset="0"/>
                        </a:rPr>
                        <m:t>log</m:t>
                      </m:r>
                      <m:r>
                        <a:rPr>
                          <a:latin typeface="Cambria Math" panose="02040503050406030204" pitchFamily="18" charset="0"/>
                        </a:rPr>
                        <m:t> </m:t>
                      </m:r>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𝑦</m:t>
                          </m:r>
                          <m:r>
                            <a:rPr>
                              <a:latin typeface="Cambria Math" panose="02040503050406030204" pitchFamily="18" charset="0"/>
                            </a:rPr>
                            <m:t>|</m:t>
                          </m:r>
                          <m:r>
                            <a:rPr>
                              <a:latin typeface="Cambria Math" panose="02040503050406030204" pitchFamily="18" charset="0"/>
                            </a:rPr>
                            <m:t>𝜃</m:t>
                          </m:r>
                        </m:e>
                      </m:d>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𝑦</m:t>
                          </m:r>
                        </m:num>
                        <m:den>
                          <m:sSup>
                            <m:sSupPr>
                              <m:ctrlPr>
                                <a:rPr i="1">
                                  <a:latin typeface="Cambria Math" panose="02040503050406030204" pitchFamily="18" charset="0"/>
                                </a:rPr>
                              </m:ctrlPr>
                            </m:sSupPr>
                            <m:e>
                              <m:r>
                                <a:rPr>
                                  <a:latin typeface="Cambria Math" panose="02040503050406030204" pitchFamily="18" charset="0"/>
                                </a:rPr>
                                <m:t>𝜃</m:t>
                              </m:r>
                            </m:e>
                            <m:sup>
                              <m:r>
                                <a:rPr>
                                  <a:latin typeface="Cambria Math" panose="02040503050406030204" pitchFamily="18" charset="0"/>
                                </a:rPr>
                                <m:t>2</m:t>
                              </m:r>
                            </m:sup>
                          </m:sSup>
                        </m:den>
                      </m:f>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𝑛</m:t>
                          </m:r>
                          <m:r>
                            <a:rPr>
                              <a:latin typeface="Cambria Math" panose="02040503050406030204" pitchFamily="18" charset="0"/>
                            </a:rPr>
                            <m:t>−</m:t>
                          </m:r>
                          <m:r>
                            <a:rPr>
                              <a:latin typeface="Cambria Math" panose="02040503050406030204" pitchFamily="18" charset="0"/>
                            </a:rPr>
                            <m:t>𝑦</m:t>
                          </m:r>
                        </m:num>
                        <m:den>
                          <m:sSup>
                            <m:sSupPr>
                              <m:ctrlPr>
                                <a:rPr i="1">
                                  <a:latin typeface="Cambria Math" panose="02040503050406030204" pitchFamily="18" charset="0"/>
                                </a:rPr>
                              </m:ctrlPr>
                            </m:sSupPr>
                            <m:e>
                              <m:d>
                                <m:dPr>
                                  <m:ctrlPr>
                                    <a:rPr i="1">
                                      <a:latin typeface="Cambria Math" panose="02040503050406030204" pitchFamily="18" charset="0"/>
                                    </a:rPr>
                                  </m:ctrlPr>
                                </m:dPr>
                                <m:e>
                                  <m:r>
                                    <a:rPr>
                                      <a:latin typeface="Cambria Math" panose="02040503050406030204" pitchFamily="18" charset="0"/>
                                    </a:rPr>
                                    <m:t>1−</m:t>
                                  </m:r>
                                  <m:r>
                                    <a:rPr>
                                      <a:latin typeface="Cambria Math" panose="02040503050406030204" pitchFamily="18" charset="0"/>
                                    </a:rPr>
                                    <m:t>𝜃</m:t>
                                  </m:r>
                                </m:e>
                              </m:d>
                            </m:e>
                            <m:sup>
                              <m:r>
                                <a:rPr>
                                  <a:latin typeface="Cambria Math" panose="02040503050406030204" pitchFamily="18" charset="0"/>
                                </a:rPr>
                                <m:t>2</m:t>
                              </m:r>
                            </m:sup>
                          </m:sSup>
                        </m:den>
                      </m:f>
                    </m:oMath>
                  </m:oMathPara>
                </a14:m>
                <a:endParaRP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1206" t="-2981" b="-542"/>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56</a:t>
            </a:fld>
            <a:endParaRPr lang="en-GB"/>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Prior distributions: Jeffreys prior</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Hence:</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𝐽</m:t>
                  </m:r>
                  <m:d>
                    <m:dPr>
                      <m:ctrlPr>
                        <a:rPr i="1">
                          <a:latin typeface="Cambria Math" panose="02040503050406030204" pitchFamily="18" charset="0"/>
                        </a:rPr>
                      </m:ctrlPr>
                    </m:dPr>
                    <m:e>
                      <m:r>
                        <a:rPr>
                          <a:latin typeface="Cambria Math" panose="02040503050406030204" pitchFamily="18" charset="0"/>
                        </a:rPr>
                        <m:t>𝜃</m:t>
                      </m:r>
                    </m:e>
                  </m:d>
                  <m:r>
                    <a:rPr>
                      <a:latin typeface="Cambria Math" panose="02040503050406030204" pitchFamily="18" charset="0"/>
                    </a:rPr>
                    <m:t>=−</m:t>
                  </m:r>
                  <m:r>
                    <a:rPr>
                      <a:latin typeface="Cambria Math" panose="02040503050406030204" pitchFamily="18" charset="0"/>
                    </a:rPr>
                    <m:t>𝐸</m:t>
                  </m:r>
                  <m:d>
                    <m:dPr>
                      <m:begChr m:val="["/>
                      <m:endChr m:val="]"/>
                      <m:ctrlPr>
                        <a:rPr i="1">
                          <a:latin typeface="Cambria Math" panose="02040503050406030204" pitchFamily="18" charset="0"/>
                        </a:rPr>
                      </m:ctrlPr>
                    </m:dPr>
                    <m:e>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𝑦</m:t>
                          </m:r>
                        </m:num>
                        <m:den>
                          <m:sSup>
                            <m:sSupPr>
                              <m:ctrlPr>
                                <a:rPr i="1">
                                  <a:latin typeface="Cambria Math" panose="02040503050406030204" pitchFamily="18" charset="0"/>
                                </a:rPr>
                              </m:ctrlPr>
                            </m:sSupPr>
                            <m:e>
                              <m:r>
                                <a:rPr>
                                  <a:latin typeface="Cambria Math" panose="02040503050406030204" pitchFamily="18" charset="0"/>
                                </a:rPr>
                                <m:t>𝜃</m:t>
                              </m:r>
                            </m:e>
                            <m:sup>
                              <m:r>
                                <a:rPr>
                                  <a:latin typeface="Cambria Math" panose="02040503050406030204" pitchFamily="18" charset="0"/>
                                </a:rPr>
                                <m:t>2</m:t>
                              </m:r>
                            </m:sup>
                          </m:sSup>
                        </m:den>
                      </m:f>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𝑛</m:t>
                          </m:r>
                          <m:r>
                            <a:rPr>
                              <a:latin typeface="Cambria Math" panose="02040503050406030204" pitchFamily="18" charset="0"/>
                            </a:rPr>
                            <m:t>−</m:t>
                          </m:r>
                          <m:r>
                            <a:rPr>
                              <a:latin typeface="Cambria Math" panose="02040503050406030204" pitchFamily="18" charset="0"/>
                            </a:rPr>
                            <m:t>𝑦</m:t>
                          </m:r>
                        </m:num>
                        <m:den>
                          <m:r>
                            <a:rPr>
                              <a:latin typeface="Cambria Math" panose="02040503050406030204" pitchFamily="18" charset="0"/>
                            </a:rPr>
                            <m:t>1−</m:t>
                          </m:r>
                          <m:r>
                            <a:rPr>
                              <a:latin typeface="Cambria Math" panose="02040503050406030204" pitchFamily="18" charset="0"/>
                            </a:rPr>
                            <m:t>𝜃</m:t>
                          </m:r>
                        </m:den>
                      </m:f>
                    </m:e>
                  </m:d>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𝐸</m:t>
                      </m:r>
                      <m:d>
                        <m:dPr>
                          <m:begChr m:val="["/>
                          <m:endChr m:val="]"/>
                          <m:ctrlPr>
                            <a:rPr i="1">
                              <a:latin typeface="Cambria Math" panose="02040503050406030204" pitchFamily="18" charset="0"/>
                            </a:rPr>
                          </m:ctrlPr>
                        </m:dPr>
                        <m:e>
                          <m:r>
                            <a:rPr>
                              <a:latin typeface="Cambria Math" panose="02040503050406030204" pitchFamily="18" charset="0"/>
                            </a:rPr>
                            <m:t>𝑌</m:t>
                          </m:r>
                          <m:r>
                            <a:rPr>
                              <a:latin typeface="Cambria Math" panose="02040503050406030204" pitchFamily="18" charset="0"/>
                            </a:rPr>
                            <m:t>|</m:t>
                          </m:r>
                          <m:r>
                            <a:rPr>
                              <a:latin typeface="Cambria Math" panose="02040503050406030204" pitchFamily="18" charset="0"/>
                            </a:rPr>
                            <m:t>𝜃</m:t>
                          </m:r>
                        </m:e>
                      </m:d>
                    </m:num>
                    <m:den>
                      <m:sSup>
                        <m:sSupPr>
                          <m:ctrlPr>
                            <a:rPr i="1">
                              <a:latin typeface="Cambria Math" panose="02040503050406030204" pitchFamily="18" charset="0"/>
                            </a:rPr>
                          </m:ctrlPr>
                        </m:sSupPr>
                        <m:e>
                          <m:r>
                            <a:rPr>
                              <a:latin typeface="Cambria Math" panose="02040503050406030204" pitchFamily="18" charset="0"/>
                            </a:rPr>
                            <m:t>𝜃</m:t>
                          </m:r>
                        </m:e>
                        <m:sup>
                          <m:r>
                            <a:rPr>
                              <a:latin typeface="Cambria Math" panose="02040503050406030204" pitchFamily="18" charset="0"/>
                            </a:rPr>
                            <m:t>2</m:t>
                          </m:r>
                        </m:sup>
                      </m:sSup>
                    </m:den>
                  </m:f>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𝑛</m:t>
                      </m:r>
                      <m:r>
                        <a:rPr>
                          <a:latin typeface="Cambria Math" panose="02040503050406030204" pitchFamily="18" charset="0"/>
                        </a:rPr>
                        <m:t>−</m:t>
                      </m:r>
                      <m:r>
                        <a:rPr>
                          <a:latin typeface="Cambria Math" panose="02040503050406030204" pitchFamily="18" charset="0"/>
                        </a:rPr>
                        <m:t>𝐸</m:t>
                      </m:r>
                      <m:d>
                        <m:dPr>
                          <m:begChr m:val="["/>
                          <m:endChr m:val="]"/>
                          <m:ctrlPr>
                            <a:rPr i="1">
                              <a:latin typeface="Cambria Math" panose="02040503050406030204" pitchFamily="18" charset="0"/>
                            </a:rPr>
                          </m:ctrlPr>
                        </m:dPr>
                        <m:e>
                          <m:r>
                            <a:rPr>
                              <a:latin typeface="Cambria Math" panose="02040503050406030204" pitchFamily="18" charset="0"/>
                            </a:rPr>
                            <m:t>𝑌</m:t>
                          </m:r>
                          <m:r>
                            <a:rPr>
                              <a:latin typeface="Cambria Math" panose="02040503050406030204" pitchFamily="18" charset="0"/>
                            </a:rPr>
                            <m:t>|</m:t>
                          </m:r>
                          <m:r>
                            <a:rPr>
                              <a:latin typeface="Cambria Math" panose="02040503050406030204" pitchFamily="18" charset="0"/>
                            </a:rPr>
                            <m:t>𝜃</m:t>
                          </m:r>
                        </m:e>
                      </m:d>
                    </m:num>
                    <m:den>
                      <m:sSup>
                        <m:sSupPr>
                          <m:ctrlPr>
                            <a:rPr i="1">
                              <a:latin typeface="Cambria Math" panose="02040503050406030204" pitchFamily="18" charset="0"/>
                            </a:rPr>
                          </m:ctrlPr>
                        </m:sSupPr>
                        <m:e>
                          <m:d>
                            <m:dPr>
                              <m:ctrlPr>
                                <a:rPr i="1">
                                  <a:latin typeface="Cambria Math" panose="02040503050406030204" pitchFamily="18" charset="0"/>
                                </a:rPr>
                              </m:ctrlPr>
                            </m:dPr>
                            <m:e>
                              <m:r>
                                <a:rPr>
                                  <a:latin typeface="Cambria Math" panose="02040503050406030204" pitchFamily="18" charset="0"/>
                                </a:rPr>
                                <m:t>1−</m:t>
                              </m:r>
                              <m:r>
                                <a:rPr>
                                  <a:latin typeface="Cambria Math" panose="02040503050406030204" pitchFamily="18" charset="0"/>
                                </a:rPr>
                                <m:t>𝜃</m:t>
                              </m:r>
                            </m:e>
                          </m:d>
                        </m:e>
                        <m:sup>
                          <m:r>
                            <a:rPr>
                              <a:latin typeface="Cambria Math" panose="02040503050406030204" pitchFamily="18" charset="0"/>
                            </a:rPr>
                            <m:t>2</m:t>
                          </m:r>
                        </m:sup>
                      </m:sSup>
                    </m:den>
                  </m:f>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Note that </a:t>
            </a:r>
            <a14:m xmlns:a14="http://schemas.microsoft.com/office/drawing/2010/main">
              <m:oMath xmlns:m="http://schemas.openxmlformats.org/officeDocument/2006/math">
                <m:r>
                  <a:rPr>
                    <a:latin typeface="Cambria Math" panose="02040503050406030204" pitchFamily="18" charset="0"/>
                  </a:rPr>
                  <m:t>𝑌</m:t>
                </m:r>
                <m:r>
                  <a:rPr>
                    <a:latin typeface="Cambria Math" panose="02040503050406030204" pitchFamily="18" charset="0"/>
                  </a:rPr>
                  <m:t>∼</m:t>
                </m:r>
                <m:r>
                  <a:rPr>
                    <a:latin typeface="Cambria Math" panose="02040503050406030204" pitchFamily="18" charset="0"/>
                  </a:rPr>
                  <m:t>𝐵𝑖𝑛</m:t>
                </m:r>
                <m:d>
                  <m:dPr>
                    <m:ctrlPr>
                      <a:rPr i="1">
                        <a:latin typeface="Cambria Math" panose="02040503050406030204" pitchFamily="18" charset="0"/>
                      </a:rPr>
                    </m:ctrlPr>
                  </m:dPr>
                  <m:e>
                    <m:r>
                      <a:rPr>
                        <a:latin typeface="Cambria Math" panose="02040503050406030204" pitchFamily="18" charset="0"/>
                      </a:rPr>
                      <m:t>𝑛</m:t>
                    </m:r>
                    <m:r>
                      <a:rPr>
                        <a:latin typeface="Cambria Math" panose="02040503050406030204" pitchFamily="18" charset="0"/>
                      </a:rPr>
                      <m:t>,</m:t>
                    </m:r>
                    <m:r>
                      <a:rPr>
                        <a:latin typeface="Cambria Math" panose="02040503050406030204" pitchFamily="18" charset="0"/>
                      </a:rPr>
                      <m:t>𝜃</m:t>
                    </m:r>
                  </m:e>
                </m:d>
                <m:r>
                  <a:rPr>
                    <a:latin typeface="Cambria Math" panose="02040503050406030204" pitchFamily="18" charset="0"/>
                  </a:rPr>
                  <m:t>⇒</m:t>
                </m:r>
                <m:r>
                  <a:rPr>
                    <a:latin typeface="Cambria Math" panose="02040503050406030204" pitchFamily="18" charset="0"/>
                  </a:rPr>
                  <m:t>𝐸</m:t>
                </m:r>
                <m:d>
                  <m:dPr>
                    <m:begChr m:val="["/>
                    <m:endChr m:val="]"/>
                    <m:ctrlPr>
                      <a:rPr i="1">
                        <a:latin typeface="Cambria Math" panose="02040503050406030204" pitchFamily="18" charset="0"/>
                      </a:rPr>
                    </m:ctrlPr>
                  </m:dPr>
                  <m:e>
                    <m:r>
                      <a:rPr>
                        <a:latin typeface="Cambria Math" panose="02040503050406030204" pitchFamily="18" charset="0"/>
                      </a:rPr>
                      <m:t>𝑌</m:t>
                    </m:r>
                    <m:r>
                      <a:rPr>
                        <a:latin typeface="Cambria Math" panose="02040503050406030204" pitchFamily="18" charset="0"/>
                      </a:rPr>
                      <m:t>|</m:t>
                    </m:r>
                    <m:r>
                      <a:rPr>
                        <a:latin typeface="Cambria Math" panose="02040503050406030204" pitchFamily="18" charset="0"/>
                      </a:rPr>
                      <m:t>𝜃</m:t>
                    </m:r>
                  </m:e>
                </m:d>
                <m:r>
                  <a:rPr>
                    <a:latin typeface="Cambria Math" panose="02040503050406030204" pitchFamily="18" charset="0"/>
                  </a:rPr>
                  <m:t>=</m:t>
                </m:r>
                <m:r>
                  <a:rPr>
                    <a:latin typeface="Cambria Math" panose="02040503050406030204" pitchFamily="18" charset="0"/>
                  </a:rPr>
                  <m:t>𝑛</m:t>
                </m:r>
                <m:r>
                  <a:rPr>
                    <a:latin typeface="Cambria Math" panose="02040503050406030204" pitchFamily="18" charset="0"/>
                  </a:rPr>
                  <m:t>𝜃</m:t>
                </m:r>
              </m:oMath>
            </a14:m>
            <a:r>
              <a:t>:</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𝐽</m:t>
                  </m:r>
                  <m:d>
                    <m:dPr>
                      <m:ctrlPr>
                        <a:rPr i="1">
                          <a:latin typeface="Cambria Math" panose="02040503050406030204" pitchFamily="18" charset="0"/>
                        </a:rPr>
                      </m:ctrlPr>
                    </m:dPr>
                    <m:e>
                      <m:r>
                        <a:rPr>
                          <a:latin typeface="Cambria Math" panose="02040503050406030204" pitchFamily="18" charset="0"/>
                        </a:rPr>
                        <m:t>𝜃</m:t>
                      </m:r>
                    </m:e>
                  </m:d>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𝑛</m:t>
                      </m:r>
                      <m:r>
                        <a:rPr>
                          <a:latin typeface="Cambria Math" panose="02040503050406030204" pitchFamily="18" charset="0"/>
                        </a:rPr>
                        <m:t>𝜃</m:t>
                      </m:r>
                    </m:num>
                    <m:den>
                      <m:sSup>
                        <m:sSupPr>
                          <m:ctrlPr>
                            <a:rPr i="1">
                              <a:latin typeface="Cambria Math" panose="02040503050406030204" pitchFamily="18" charset="0"/>
                            </a:rPr>
                          </m:ctrlPr>
                        </m:sSupPr>
                        <m:e>
                          <m:r>
                            <a:rPr>
                              <a:latin typeface="Cambria Math" panose="02040503050406030204" pitchFamily="18" charset="0"/>
                            </a:rPr>
                            <m:t>𝜃</m:t>
                          </m:r>
                        </m:e>
                        <m:sup>
                          <m:r>
                            <a:rPr>
                              <a:latin typeface="Cambria Math" panose="02040503050406030204" pitchFamily="18" charset="0"/>
                            </a:rPr>
                            <m:t>2</m:t>
                          </m:r>
                        </m:sup>
                      </m:sSup>
                    </m:den>
                  </m:f>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𝑛</m:t>
                      </m:r>
                      <m:r>
                        <a:rPr>
                          <a:latin typeface="Cambria Math" panose="02040503050406030204" pitchFamily="18" charset="0"/>
                        </a:rPr>
                        <m:t>−</m:t>
                      </m:r>
                      <m:r>
                        <a:rPr>
                          <a:latin typeface="Cambria Math" panose="02040503050406030204" pitchFamily="18" charset="0"/>
                        </a:rPr>
                        <m:t>𝑛</m:t>
                      </m:r>
                      <m:r>
                        <a:rPr>
                          <a:latin typeface="Cambria Math" panose="02040503050406030204" pitchFamily="18" charset="0"/>
                        </a:rPr>
                        <m:t>𝜃</m:t>
                      </m:r>
                    </m:num>
                    <m:den>
                      <m:sSup>
                        <m:sSupPr>
                          <m:ctrlPr>
                            <a:rPr i="1">
                              <a:latin typeface="Cambria Math" panose="02040503050406030204" pitchFamily="18" charset="0"/>
                            </a:rPr>
                          </m:ctrlPr>
                        </m:sSupPr>
                        <m:e>
                          <m:d>
                            <m:dPr>
                              <m:ctrlPr>
                                <a:rPr i="1">
                                  <a:latin typeface="Cambria Math" panose="02040503050406030204" pitchFamily="18" charset="0"/>
                                </a:rPr>
                              </m:ctrlPr>
                            </m:dPr>
                            <m:e>
                              <m:r>
                                <a:rPr>
                                  <a:latin typeface="Cambria Math" panose="02040503050406030204" pitchFamily="18" charset="0"/>
                                </a:rPr>
                                <m:t>1−</m:t>
                              </m:r>
                              <m:r>
                                <a:rPr>
                                  <a:latin typeface="Cambria Math" panose="02040503050406030204" pitchFamily="18" charset="0"/>
                                </a:rPr>
                                <m:t>𝜃</m:t>
                              </m:r>
                            </m:e>
                          </m:d>
                        </m:e>
                        <m:sup>
                          <m:r>
                            <a:rPr>
                              <a:latin typeface="Cambria Math" panose="02040503050406030204" pitchFamily="18" charset="0"/>
                            </a:rPr>
                            <m:t>2</m:t>
                          </m:r>
                        </m:sup>
                      </m:sSup>
                    </m:den>
                  </m:f>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𝑛</m:t>
                      </m:r>
                    </m:num>
                    <m:den>
                      <m:r>
                        <a:rPr>
                          <a:latin typeface="Cambria Math" panose="02040503050406030204" pitchFamily="18" charset="0"/>
                        </a:rPr>
                        <m:t>𝜃</m:t>
                      </m:r>
                    </m:den>
                  </m:f>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𝑛</m:t>
                      </m:r>
                    </m:num>
                    <m:den>
                      <m:r>
                        <a:rPr>
                          <a:latin typeface="Cambria Math" panose="02040503050406030204" pitchFamily="18" charset="0"/>
                        </a:rPr>
                        <m:t>1−</m:t>
                      </m:r>
                      <m:r>
                        <a:rPr>
                          <a:latin typeface="Cambria Math" panose="02040503050406030204" pitchFamily="18" charset="0"/>
                        </a:rPr>
                        <m:t>𝜃</m:t>
                      </m:r>
                    </m:den>
                  </m:f>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𝑛</m:t>
                      </m:r>
                    </m:num>
                    <m:den>
                      <m:r>
                        <a:rPr>
                          <a:latin typeface="Cambria Math" panose="02040503050406030204" pitchFamily="18" charset="0"/>
                        </a:rPr>
                        <m:t>𝜃</m:t>
                      </m:r>
                      <m:d>
                        <m:dPr>
                          <m:ctrlPr>
                            <a:rPr i="1">
                              <a:latin typeface="Cambria Math" panose="02040503050406030204" pitchFamily="18" charset="0"/>
                            </a:rPr>
                          </m:ctrlPr>
                        </m:dPr>
                        <m:e>
                          <m:r>
                            <a:rPr>
                              <a:latin typeface="Cambria Math" panose="02040503050406030204" pitchFamily="18" charset="0"/>
                            </a:rPr>
                            <m:t>1−</m:t>
                          </m:r>
                          <m:r>
                            <a:rPr>
                              <a:latin typeface="Cambria Math" panose="02040503050406030204" pitchFamily="18" charset="0"/>
                            </a:rPr>
                            <m:t>𝜃</m:t>
                          </m:r>
                        </m:e>
                      </m:d>
                    </m:den>
                  </m:f>
                </m:oMath>
              </m:oMathPara>
            </a14:m>
            <a:endParaRP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57</a:t>
            </a:fld>
            <a:endParaRPr lang="en-GB"/>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Prior distributions: Jeffreys prior</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Therefore:</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𝐽</m:t>
                      </m:r>
                    </m:sub>
                  </m:sSub>
                  <m:d>
                    <m:dPr>
                      <m:ctrlPr>
                        <a:rPr i="1">
                          <a:latin typeface="Cambria Math" panose="02040503050406030204" pitchFamily="18" charset="0"/>
                        </a:rPr>
                      </m:ctrlPr>
                    </m:dPr>
                    <m:e>
                      <m:r>
                        <a:rPr>
                          <a:latin typeface="Cambria Math" panose="02040503050406030204" pitchFamily="18" charset="0"/>
                        </a:rPr>
                        <m:t>𝜃</m:t>
                      </m:r>
                    </m:e>
                  </m:d>
                  <m:r>
                    <a:rPr>
                      <a:latin typeface="Cambria Math" panose="02040503050406030204" pitchFamily="18" charset="0"/>
                    </a:rPr>
                    <m:t>∝</m:t>
                  </m:r>
                  <m:rad>
                    <m:radPr>
                      <m:degHide m:val="on"/>
                      <m:ctrlPr>
                        <a:rPr i="1">
                          <a:latin typeface="Cambria Math" panose="02040503050406030204" pitchFamily="18" charset="0"/>
                        </a:rPr>
                      </m:ctrlPr>
                    </m:radPr>
                    <m:deg/>
                    <m:e>
                      <m:f>
                        <m:fPr>
                          <m:ctrlPr>
                            <a:rPr i="1">
                              <a:latin typeface="Cambria Math" panose="02040503050406030204" pitchFamily="18" charset="0"/>
                            </a:rPr>
                          </m:ctrlPr>
                        </m:fPr>
                        <m:num>
                          <m:r>
                            <a:rPr>
                              <a:latin typeface="Cambria Math" panose="02040503050406030204" pitchFamily="18" charset="0"/>
                            </a:rPr>
                            <m:t>𝑛</m:t>
                          </m:r>
                        </m:num>
                        <m:den>
                          <m:r>
                            <a:rPr>
                              <a:latin typeface="Cambria Math" panose="02040503050406030204" pitchFamily="18" charset="0"/>
                            </a:rPr>
                            <m:t>𝜃</m:t>
                          </m:r>
                          <m:d>
                            <m:dPr>
                              <m:ctrlPr>
                                <a:rPr i="1">
                                  <a:latin typeface="Cambria Math" panose="02040503050406030204" pitchFamily="18" charset="0"/>
                                </a:rPr>
                              </m:ctrlPr>
                            </m:dPr>
                            <m:e>
                              <m:r>
                                <a:rPr>
                                  <a:latin typeface="Cambria Math" panose="02040503050406030204" pitchFamily="18" charset="0"/>
                                </a:rPr>
                                <m:t>1−</m:t>
                              </m:r>
                              <m:r>
                                <a:rPr>
                                  <a:latin typeface="Cambria Math" panose="02040503050406030204" pitchFamily="18" charset="0"/>
                                </a:rPr>
                                <m:t>𝜃</m:t>
                              </m:r>
                            </m:e>
                          </m:d>
                        </m:den>
                      </m:f>
                    </m:e>
                  </m:rad>
                </m:oMath>
              </m:oMathPara>
            </a14:m>
            <a:endParaRPr/>
          </a:p>
          <a:p>
            <a:pPr marL="0" lvl="0" indent="0">
              <a:buNone/>
            </a:pPr>
            <a:r>
              <a:t>In other words:</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𝐽</m:t>
                      </m:r>
                    </m:sub>
                  </m:sSub>
                  <m:d>
                    <m:dPr>
                      <m:ctrlPr>
                        <a:rPr i="1">
                          <a:latin typeface="Cambria Math" panose="02040503050406030204" pitchFamily="18" charset="0"/>
                        </a:rPr>
                      </m:ctrlPr>
                    </m:dPr>
                    <m:e>
                      <m:r>
                        <a:rPr>
                          <a:latin typeface="Cambria Math" panose="02040503050406030204" pitchFamily="18" charset="0"/>
                        </a:rPr>
                        <m:t>𝜃</m:t>
                      </m:r>
                    </m:e>
                  </m:d>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𝜃</m:t>
                      </m:r>
                    </m:e>
                    <m:sup>
                      <m:r>
                        <a:rPr>
                          <a:latin typeface="Cambria Math" panose="02040503050406030204" pitchFamily="18" charset="0"/>
                        </a:rPr>
                        <m:t>−1/2</m:t>
                      </m:r>
                    </m:sup>
                  </m:sSup>
                  <m:sSup>
                    <m:sSupPr>
                      <m:ctrlPr>
                        <a:rPr i="1">
                          <a:latin typeface="Cambria Math" panose="02040503050406030204" pitchFamily="18" charset="0"/>
                        </a:rPr>
                      </m:ctrlPr>
                    </m:sSupPr>
                    <m:e>
                      <m:d>
                        <m:dPr>
                          <m:ctrlPr>
                            <a:rPr i="1">
                              <a:latin typeface="Cambria Math" panose="02040503050406030204" pitchFamily="18" charset="0"/>
                            </a:rPr>
                          </m:ctrlPr>
                        </m:dPr>
                        <m:e>
                          <m:r>
                            <a:rPr>
                              <a:latin typeface="Cambria Math" panose="02040503050406030204" pitchFamily="18" charset="0"/>
                            </a:rPr>
                            <m:t>1−</m:t>
                          </m:r>
                          <m:r>
                            <a:rPr>
                              <a:latin typeface="Cambria Math" panose="02040503050406030204" pitchFamily="18" charset="0"/>
                            </a:rPr>
                            <m:t>𝜃</m:t>
                          </m:r>
                        </m:e>
                      </m:d>
                    </m:e>
                    <m:sup>
                      <m:r>
                        <a:rPr>
                          <a:latin typeface="Cambria Math" panose="02040503050406030204" pitchFamily="18" charset="0"/>
                        </a:rPr>
                        <m:t>−1/2</m:t>
                      </m:r>
                    </m:sup>
                  </m:sSup>
                </m:oMath>
              </m:oMathPara>
            </a14:m>
            <a:endParaRPr/>
          </a:p>
          <a:p>
            <a:pPr marL="0" lvl="0" indent="0">
              <a:buNone/>
            </a:pPr>
            <a:r>
              <a:t>If </a:t>
            </a:r>
            <a14:m xmlns:a14="http://schemas.microsoft.com/office/drawing/2010/main">
              <m:oMath xmlns:m="http://schemas.openxmlformats.org/officeDocument/2006/math">
                <m:r>
                  <a:rPr>
                    <a:latin typeface="Cambria Math" panose="02040503050406030204" pitchFamily="18" charset="0"/>
                  </a:rPr>
                  <m:t>𝜃</m:t>
                </m:r>
                <m:r>
                  <a:rPr>
                    <a:latin typeface="Cambria Math" panose="02040503050406030204" pitchFamily="18" charset="0"/>
                  </a:rPr>
                  <m:t>∼</m:t>
                </m:r>
                <m:r>
                  <m:rPr>
                    <m:nor/>
                  </m:rPr>
                  <a:rPr/>
                  <m:t>Beta</m:t>
                </m:r>
                <m:d>
                  <m:dPr>
                    <m:ctrlPr>
                      <a:rPr i="1">
                        <a:latin typeface="Cambria Math" panose="02040503050406030204" pitchFamily="18" charset="0"/>
                      </a:rPr>
                    </m:ctrlPr>
                  </m:dPr>
                  <m:e>
                    <m:f>
                      <m:fPr>
                        <m:ctrlPr>
                          <a:rPr i="1">
                            <a:latin typeface="Cambria Math" panose="02040503050406030204" pitchFamily="18" charset="0"/>
                          </a:rPr>
                        </m:ctrlPr>
                      </m:fPr>
                      <m:num>
                        <m:r>
                          <a:rPr>
                            <a:latin typeface="Cambria Math" panose="02040503050406030204" pitchFamily="18" charset="0"/>
                          </a:rPr>
                          <m:t>1</m:t>
                        </m:r>
                      </m:num>
                      <m:den>
                        <m:r>
                          <a:rPr>
                            <a:latin typeface="Cambria Math" panose="02040503050406030204" pitchFamily="18" charset="0"/>
                          </a:rPr>
                          <m:t>2</m:t>
                        </m:r>
                      </m:den>
                    </m:f>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1</m:t>
                        </m:r>
                      </m:num>
                      <m:den>
                        <m:r>
                          <a:rPr>
                            <a:latin typeface="Cambria Math" panose="02040503050406030204" pitchFamily="18" charset="0"/>
                          </a:rPr>
                          <m:t>2</m:t>
                        </m:r>
                      </m:den>
                    </m:f>
                  </m:e>
                </m:d>
              </m:oMath>
            </a14:m>
            <a:r>
              <a:t>, then </a:t>
            </a:r>
            <a14:m xmlns:a14="http://schemas.microsoft.com/office/drawing/2010/main">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𝜃</m:t>
                    </m:r>
                  </m:e>
                </m:d>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𝛤</m:t>
                    </m:r>
                    <m:d>
                      <m:dPr>
                        <m:ctrlPr>
                          <a:rPr i="1">
                            <a:latin typeface="Cambria Math" panose="02040503050406030204" pitchFamily="18" charset="0"/>
                          </a:rPr>
                        </m:ctrlPr>
                      </m:dPr>
                      <m:e>
                        <m:r>
                          <a:rPr>
                            <a:latin typeface="Cambria Math" panose="02040503050406030204" pitchFamily="18" charset="0"/>
                          </a:rPr>
                          <m:t>1</m:t>
                        </m:r>
                      </m:e>
                    </m:d>
                  </m:num>
                  <m:den>
                    <m:r>
                      <a:rPr>
                        <a:latin typeface="Cambria Math" panose="02040503050406030204" pitchFamily="18" charset="0"/>
                      </a:rPr>
                      <m:t>𝛤</m:t>
                    </m:r>
                    <m:d>
                      <m:dPr>
                        <m:ctrlPr>
                          <a:rPr i="1">
                            <a:latin typeface="Cambria Math" panose="02040503050406030204" pitchFamily="18" charset="0"/>
                          </a:rPr>
                        </m:ctrlPr>
                      </m:dPr>
                      <m:e>
                        <m:f>
                          <m:fPr>
                            <m:ctrlPr>
                              <a:rPr i="1">
                                <a:latin typeface="Cambria Math" panose="02040503050406030204" pitchFamily="18" charset="0"/>
                              </a:rPr>
                            </m:ctrlPr>
                          </m:fPr>
                          <m:num>
                            <m:r>
                              <a:rPr>
                                <a:latin typeface="Cambria Math" panose="02040503050406030204" pitchFamily="18" charset="0"/>
                              </a:rPr>
                              <m:t>1</m:t>
                            </m:r>
                          </m:num>
                          <m:den>
                            <m:r>
                              <a:rPr>
                                <a:latin typeface="Cambria Math" panose="02040503050406030204" pitchFamily="18" charset="0"/>
                              </a:rPr>
                              <m:t>2</m:t>
                            </m:r>
                          </m:den>
                        </m:f>
                      </m:e>
                    </m:d>
                    <m:r>
                      <a:rPr>
                        <a:latin typeface="Cambria Math" panose="02040503050406030204" pitchFamily="18" charset="0"/>
                      </a:rPr>
                      <m:t>𝛤</m:t>
                    </m:r>
                    <m:d>
                      <m:dPr>
                        <m:ctrlPr>
                          <a:rPr i="1">
                            <a:latin typeface="Cambria Math" panose="02040503050406030204" pitchFamily="18" charset="0"/>
                          </a:rPr>
                        </m:ctrlPr>
                      </m:dPr>
                      <m:e>
                        <m:f>
                          <m:fPr>
                            <m:ctrlPr>
                              <a:rPr i="1">
                                <a:latin typeface="Cambria Math" panose="02040503050406030204" pitchFamily="18" charset="0"/>
                              </a:rPr>
                            </m:ctrlPr>
                          </m:fPr>
                          <m:num>
                            <m:r>
                              <a:rPr>
                                <a:latin typeface="Cambria Math" panose="02040503050406030204" pitchFamily="18" charset="0"/>
                              </a:rPr>
                              <m:t>1</m:t>
                            </m:r>
                          </m:num>
                          <m:den>
                            <m:r>
                              <a:rPr>
                                <a:latin typeface="Cambria Math" panose="02040503050406030204" pitchFamily="18" charset="0"/>
                              </a:rPr>
                              <m:t>2</m:t>
                            </m:r>
                          </m:den>
                        </m:f>
                      </m:e>
                    </m:d>
                  </m:den>
                </m:f>
                <m:sSup>
                  <m:sSupPr>
                    <m:ctrlPr>
                      <a:rPr i="1">
                        <a:latin typeface="Cambria Math" panose="02040503050406030204" pitchFamily="18" charset="0"/>
                      </a:rPr>
                    </m:ctrlPr>
                  </m:sSupPr>
                  <m:e>
                    <m:r>
                      <a:rPr>
                        <a:latin typeface="Cambria Math" panose="02040503050406030204" pitchFamily="18" charset="0"/>
                      </a:rPr>
                      <m:t>𝜃</m:t>
                    </m:r>
                  </m:e>
                  <m:sup>
                    <m:r>
                      <a:rPr>
                        <a:latin typeface="Cambria Math" panose="02040503050406030204" pitchFamily="18" charset="0"/>
                      </a:rPr>
                      <m:t>−1/2</m:t>
                    </m:r>
                  </m:sup>
                </m:sSup>
                <m:sSup>
                  <m:sSupPr>
                    <m:ctrlPr>
                      <a:rPr i="1">
                        <a:latin typeface="Cambria Math" panose="02040503050406030204" pitchFamily="18" charset="0"/>
                      </a:rPr>
                    </m:ctrlPr>
                  </m:sSupPr>
                  <m:e>
                    <m:d>
                      <m:dPr>
                        <m:ctrlPr>
                          <a:rPr i="1">
                            <a:latin typeface="Cambria Math" panose="02040503050406030204" pitchFamily="18" charset="0"/>
                          </a:rPr>
                        </m:ctrlPr>
                      </m:dPr>
                      <m:e>
                        <m:r>
                          <a:rPr>
                            <a:latin typeface="Cambria Math" panose="02040503050406030204" pitchFamily="18" charset="0"/>
                          </a:rPr>
                          <m:t>1−</m:t>
                        </m:r>
                        <m:r>
                          <a:rPr>
                            <a:latin typeface="Cambria Math" panose="02040503050406030204" pitchFamily="18" charset="0"/>
                          </a:rPr>
                          <m:t>𝜃</m:t>
                        </m:r>
                      </m:e>
                    </m:d>
                  </m:e>
                  <m:sup>
                    <m:r>
                      <a:rPr>
                        <a:latin typeface="Cambria Math" panose="02040503050406030204" pitchFamily="18" charset="0"/>
                      </a:rPr>
                      <m:t>−1/2</m:t>
                    </m:r>
                  </m:sup>
                </m:sSup>
              </m:oMath>
            </a14:m>
            <a:r>
              <a:t>.</a:t>
            </a:r>
          </a:p>
          <a:p>
            <a:pPr marL="0" lvl="0" indent="0">
              <a:buNone/>
            </a:pPr>
            <a:r>
              <a:t>Therefore, if </a:t>
            </a:r>
            <a14:m xmlns:a14="http://schemas.microsoft.com/office/drawing/2010/main">
              <m:oMath xmlns:m="http://schemas.openxmlformats.org/officeDocument/2006/math">
                <m:r>
                  <a:rPr>
                    <a:latin typeface="Cambria Math" panose="02040503050406030204" pitchFamily="18" charset="0"/>
                  </a:rPr>
                  <m:t>𝑋</m:t>
                </m:r>
                <m:r>
                  <a:rPr>
                    <a:latin typeface="Cambria Math" panose="02040503050406030204" pitchFamily="18" charset="0"/>
                  </a:rPr>
                  <m:t>∼</m:t>
                </m:r>
                <m:r>
                  <a:rPr>
                    <a:latin typeface="Cambria Math" panose="02040503050406030204" pitchFamily="18" charset="0"/>
                  </a:rPr>
                  <m:t>𝐵𝑖𝑛</m:t>
                </m:r>
                <m:d>
                  <m:dPr>
                    <m:ctrlPr>
                      <a:rPr i="1">
                        <a:latin typeface="Cambria Math" panose="02040503050406030204" pitchFamily="18" charset="0"/>
                      </a:rPr>
                    </m:ctrlPr>
                  </m:dPr>
                  <m:e>
                    <m:r>
                      <a:rPr>
                        <a:latin typeface="Cambria Math" panose="02040503050406030204" pitchFamily="18" charset="0"/>
                      </a:rPr>
                      <m:t>𝑛</m:t>
                    </m:r>
                    <m:r>
                      <a:rPr>
                        <a:latin typeface="Cambria Math" panose="02040503050406030204" pitchFamily="18" charset="0"/>
                      </a:rPr>
                      <m:t>,</m:t>
                    </m:r>
                    <m:r>
                      <a:rPr>
                        <a:latin typeface="Cambria Math" panose="02040503050406030204" pitchFamily="18" charset="0"/>
                      </a:rPr>
                      <m:t>𝜃</m:t>
                    </m:r>
                  </m:e>
                </m:d>
              </m:oMath>
            </a14:m>
            <a:r>
              <a:t>, then the Jeffreys prior distribution for </a:t>
            </a:r>
            <a14:m xmlns:a14="http://schemas.microsoft.com/office/drawing/2010/main">
              <m:oMath xmlns:m="http://schemas.openxmlformats.org/officeDocument/2006/math">
                <m:r>
                  <a:rPr>
                    <a:latin typeface="Cambria Math" panose="02040503050406030204" pitchFamily="18" charset="0"/>
                  </a:rPr>
                  <m:t>𝜃</m:t>
                </m:r>
              </m:oMath>
            </a14:m>
            <a:r>
              <a:t> is a Beta</a:t>
            </a:r>
            <a14:m xmlns:a14="http://schemas.microsoft.com/office/drawing/2010/main">
              <m:oMath xmlns:m="http://schemas.openxmlformats.org/officeDocument/2006/math">
                <m:d>
                  <m:dPr>
                    <m:ctrlPr>
                      <a:rPr>
                        <a:latin typeface="Cambria Math" panose="02040503050406030204" pitchFamily="18" charset="0"/>
                      </a:rPr>
                    </m:ctrlPr>
                  </m:dPr>
                  <m:e>
                    <m:f>
                      <m:fPr>
                        <m:ctrlPr>
                          <a:rPr>
                            <a:latin typeface="Cambria Math" panose="02040503050406030204" pitchFamily="18" charset="0"/>
                          </a:rPr>
                        </m:ctrlPr>
                      </m:fPr>
                      <m:num>
                        <m:r>
                          <a:rPr>
                            <a:latin typeface="Cambria Math" panose="02040503050406030204" pitchFamily="18" charset="0"/>
                          </a:rPr>
                          <m:t>1</m:t>
                        </m:r>
                      </m:num>
                      <m:den>
                        <m:r>
                          <a:rPr>
                            <a:latin typeface="Cambria Math" panose="02040503050406030204" pitchFamily="18" charset="0"/>
                          </a:rPr>
                          <m:t>2</m:t>
                        </m:r>
                      </m:den>
                    </m:f>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1</m:t>
                        </m:r>
                      </m:num>
                      <m:den>
                        <m:r>
                          <a:rPr>
                            <a:latin typeface="Cambria Math" panose="02040503050406030204" pitchFamily="18" charset="0"/>
                          </a:rPr>
                          <m:t>2</m:t>
                        </m:r>
                      </m:den>
                    </m:f>
                  </m:e>
                </m:d>
              </m:oMath>
            </a14:m>
            <a:r>
              <a:t> distribution. This prior is proper.</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58</a:t>
            </a:fld>
            <a:endParaRPr lang="en-GB"/>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Prior distributions: Jeffreys prior</a:t>
            </a:r>
          </a:p>
        </p:txBody>
      </p:sp>
      <p:pic>
        <p:nvPicPr>
          <p:cNvPr id="3" name="Picture 1" descr="Chanco_STA623_BDA_2025_Henrion_Session2_files/figure-pptx/unnamed-chunk-8-1.png"/>
          <p:cNvPicPr>
            <a:picLocks noGrp="1" noChangeAspect="1"/>
          </p:cNvPicPr>
          <p:nvPr/>
        </p:nvPicPr>
        <p:blipFill>
          <a:blip r:embed="rId2"/>
          <a:stretch>
            <a:fillRect/>
          </a:stretch>
        </p:blipFill>
        <p:spPr bwMode="auto">
          <a:xfrm>
            <a:off x="1955800" y="1816100"/>
            <a:ext cx="8280400" cy="4660900"/>
          </a:xfrm>
          <a:prstGeom prst="rect">
            <a:avLst/>
          </a:prstGeom>
          <a:noFill/>
          <a:ln w="9525">
            <a:noFill/>
            <a:headEnd/>
            <a:tailEnd/>
          </a:ln>
        </p:spPr>
      </p:pic>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59</a:t>
            </a:fld>
            <a:endParaRPr lang="en-GB"/>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Bayesian inference</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Let’s start with an example (taken from Stone, J.V. (2013). “Bayes’ Rule: A Tutorial Introduction to Bayesian Analysis.”, Sebtel Press.).</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You wake up one morning with spots all over your face. You are worried and go to the doctor. The doctor tells you that </a:t>
            </a:r>
            <a14:m xmlns:a14="http://schemas.microsoft.com/office/drawing/2010/main">
              <m:oMath xmlns:m="http://schemas.openxmlformats.org/officeDocument/2006/math">
                <m:r>
                  <a:rPr>
                    <a:latin typeface="Cambria Math" panose="02040503050406030204" pitchFamily="18" charset="0"/>
                  </a:rPr>
                  <m:t>90%</m:t>
                </m:r>
              </m:oMath>
            </a14:m>
            <a:r>
              <a:t> of people with smallpox present with spots on their face.</a:t>
            </a:r>
          </a:p>
          <a:p>
            <a:pPr marL="0" lvl="0" indent="0">
              <a:buNone/>
            </a:pPr>
            <a:r>
              <a:t>You are (naturally) very worried now as smallpox is a very serious disease (also: it has been eradicated since the 1980s).</a:t>
            </a:r>
          </a:p>
          <a:p>
            <a:pPr marL="0" lvl="0" indent="0">
              <a:buNone/>
            </a:pPr>
            <a:r>
              <a:t>However, more useful to know would be the probability of having smallpox.</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6</a:t>
            </a:fld>
            <a:endParaRPr lang="en-GB"/>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Prior distributions: Conjugate priors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We can also choose a family of prior distribution for mathematical simplicity.</a:t>
            </a:r>
          </a:p>
          <a:p>
            <a:pPr marL="0" lvl="0" indent="0">
              <a:buNone/>
            </a:pPr>
            <a:r>
              <a:t>We saw earlier that</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m:rPr>
                      <m:nor/>
                    </m:rPr>
                    <a:rPr/>
                    <m:t>beta</m:t>
                  </m:r>
                  <m:r>
                    <m:rPr>
                      <m:nor/>
                    </m:rPr>
                    <a:rPr/>
                    <m:t> </m:t>
                  </m:r>
                  <m:r>
                    <m:rPr>
                      <m:nor/>
                    </m:rPr>
                    <a:rPr/>
                    <m:t>prior</m:t>
                  </m:r>
                  <m:r>
                    <a:rPr>
                      <a:latin typeface="Cambria Math" panose="02040503050406030204" pitchFamily="18" charset="0"/>
                    </a:rPr>
                    <m:t> + </m:t>
                  </m:r>
                  <m:r>
                    <m:rPr>
                      <m:nor/>
                    </m:rPr>
                    <a:rPr/>
                    <m:t>binomial</m:t>
                  </m:r>
                  <m:r>
                    <m:rPr>
                      <m:nor/>
                    </m:rPr>
                    <a:rPr/>
                    <m:t> </m:t>
                  </m:r>
                  <m:r>
                    <m:rPr>
                      <m:nor/>
                    </m:rPr>
                    <a:rPr/>
                    <m:t>sampling</m:t>
                  </m:r>
                  <m:r>
                    <m:rPr>
                      <m:nor/>
                    </m:rPr>
                    <a:rPr/>
                    <m:t> </m:t>
                  </m:r>
                  <m:r>
                    <m:rPr>
                      <m:nor/>
                    </m:rPr>
                    <a:rPr/>
                    <m:t>model</m:t>
                  </m:r>
                  <m:r>
                    <a:rPr>
                      <a:latin typeface="Cambria Math" panose="02040503050406030204" pitchFamily="18" charset="0"/>
                    </a:rPr>
                    <m:t> ⇒ </m:t>
                  </m:r>
                  <m:r>
                    <m:rPr>
                      <m:nor/>
                    </m:rPr>
                    <a:rPr/>
                    <m:t>beta</m:t>
                  </m:r>
                  <m:r>
                    <m:rPr>
                      <m:nor/>
                    </m:rPr>
                    <a:rPr/>
                    <m:t> </m:t>
                  </m:r>
                  <m:r>
                    <m:rPr>
                      <m:nor/>
                    </m:rPr>
                    <a:rPr/>
                    <m:t>posterior</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This is called </a:t>
            </a:r>
            <a:r>
              <a:rPr i="1"/>
              <a:t>conjugacy</a:t>
            </a:r>
            <a:r>
              <a:t>: the beta distribution is the </a:t>
            </a:r>
            <a:r>
              <a:rPr i="1"/>
              <a:t>conjugate distribution</a:t>
            </a:r>
            <a:r>
              <a:t> for a binomial sample model.</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60</a:t>
            </a:fld>
            <a:endParaRPr lang="en-GB"/>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Prior distributions: Conjugate priors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Formally we can define:</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A class </a:t>
            </a:r>
            <a14:m xmlns:a14="http://schemas.microsoft.com/office/drawing/2010/main">
              <m:oMath xmlns:m="http://schemas.openxmlformats.org/officeDocument/2006/math">
                <m:r>
                  <a:rPr>
                    <a:latin typeface="Cambria Math" panose="02040503050406030204" pitchFamily="18" charset="0"/>
                  </a:rPr>
                  <m:t>𝒫</m:t>
                </m:r>
              </m:oMath>
            </a14:m>
            <a:r>
              <a:t> of prior probability distributions is called </a:t>
            </a:r>
            <a:r>
              <a:rPr b="1"/>
              <a:t>conjugate</a:t>
            </a:r>
            <a:r>
              <a:t> for a sampling model </a:t>
            </a:r>
            <a14:m xmlns:a14="http://schemas.microsoft.com/office/drawing/2010/main">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𝑦</m:t>
                    </m:r>
                    <m:r>
                      <a:rPr>
                        <a:latin typeface="Cambria Math" panose="02040503050406030204" pitchFamily="18" charset="0"/>
                      </a:rPr>
                      <m:t>|</m:t>
                    </m:r>
                    <m:r>
                      <a:rPr>
                        <a:latin typeface="Cambria Math" panose="02040503050406030204" pitchFamily="18" charset="0"/>
                      </a:rPr>
                      <m:t>𝜃</m:t>
                    </m:r>
                  </m:e>
                </m:d>
              </m:oMath>
            </a14:m>
            <a:r>
              <a:t> if</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𝜃</m:t>
                      </m:r>
                    </m:e>
                  </m:d>
                  <m:r>
                    <a:rPr>
                      <a:latin typeface="Cambria Math" panose="02040503050406030204" pitchFamily="18" charset="0"/>
                    </a:rPr>
                    <m:t>∈</m:t>
                  </m:r>
                  <m:r>
                    <a:rPr>
                      <a:latin typeface="Cambria Math" panose="02040503050406030204" pitchFamily="18" charset="0"/>
                    </a:rPr>
                    <m:t>𝒫</m:t>
                  </m:r>
                  <m:r>
                    <a:rPr>
                      <a:latin typeface="Cambria Math" panose="02040503050406030204" pitchFamily="18" charset="0"/>
                    </a:rPr>
                    <m:t> ⇒ </m:t>
                  </m:r>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𝜃</m:t>
                      </m:r>
                      <m:r>
                        <a:rPr>
                          <a:latin typeface="Cambria Math" panose="02040503050406030204" pitchFamily="18" charset="0"/>
                        </a:rPr>
                        <m:t>|</m:t>
                      </m:r>
                      <m:r>
                        <a:rPr>
                          <a:latin typeface="Cambria Math" panose="02040503050406030204" pitchFamily="18" charset="0"/>
                        </a:rPr>
                        <m:t>𝑦</m:t>
                      </m:r>
                    </m:e>
                  </m:d>
                  <m:r>
                    <a:rPr>
                      <a:latin typeface="Cambria Math" panose="02040503050406030204" pitchFamily="18" charset="0"/>
                    </a:rPr>
                    <m:t>∈</m:t>
                  </m:r>
                  <m:r>
                    <a:rPr>
                      <a:latin typeface="Cambria Math" panose="02040503050406030204" pitchFamily="18" charset="0"/>
                    </a:rPr>
                    <m:t>𝒫</m:t>
                  </m:r>
                </m:oMath>
              </m:oMathPara>
            </a14:m>
            <a:endParaRP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61</a:t>
            </a:fld>
            <a:endParaRPr lang="en-GB"/>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Example</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Gamma prior, Poisson sampling model</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62</a:t>
            </a:fld>
            <a:endParaRPr lang="en-GB"/>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Example (cont’d)</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Recall that if </a:t>
            </a:r>
            <a14:m xmlns:a14="http://schemas.microsoft.com/office/drawing/2010/main">
              <m:oMath xmlns:m="http://schemas.openxmlformats.org/officeDocument/2006/math">
                <m:r>
                  <a:rPr>
                    <a:latin typeface="Cambria Math" panose="02040503050406030204" pitchFamily="18" charset="0"/>
                  </a:rPr>
                  <m:t>𝑌</m:t>
                </m:r>
                <m:r>
                  <a:rPr>
                    <a:latin typeface="Cambria Math" panose="02040503050406030204" pitchFamily="18" charset="0"/>
                  </a:rPr>
                  <m:t>∼</m:t>
                </m:r>
                <m:r>
                  <m:rPr>
                    <m:nor/>
                  </m:rPr>
                  <a:rPr/>
                  <m:t>Pois</m:t>
                </m:r>
                <m:d>
                  <m:dPr>
                    <m:ctrlPr>
                      <a:rPr i="1">
                        <a:latin typeface="Cambria Math" panose="02040503050406030204" pitchFamily="18" charset="0"/>
                      </a:rPr>
                    </m:ctrlPr>
                  </m:dPr>
                  <m:e>
                    <m:r>
                      <a:rPr>
                        <a:latin typeface="Cambria Math" panose="02040503050406030204" pitchFamily="18" charset="0"/>
                      </a:rPr>
                      <m:t>𝜆</m:t>
                    </m:r>
                  </m:e>
                </m:d>
              </m:oMath>
            </a14:m>
            <a:r>
              <a:t>, then</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d>
                    <m:dPr>
                      <m:begChr m:val="{"/>
                      <m:endChr m:val=""/>
                      <m:ctrlPr>
                        <a:rPr>
                          <a:latin typeface="Cambria Math" panose="02040503050406030204" pitchFamily="18" charset="0"/>
                        </a:rPr>
                      </m:ctrlPr>
                    </m:dPr>
                    <m:e>
                      <m:m>
                        <m:mPr>
                          <m:plcHide m:val="on"/>
                          <m:mcs>
                            <m:mc>
                              <m:mcPr>
                                <m:count m:val="3"/>
                                <m:mcJc m:val="center"/>
                              </m:mcPr>
                            </m:mc>
                          </m:mcs>
                          <m:ctrlPr>
                            <a:rPr>
                              <a:latin typeface="Cambria Math" panose="02040503050406030204" pitchFamily="18" charset="0"/>
                            </a:rPr>
                          </m:ctrlPr>
                        </m:mPr>
                        <m:mr>
                          <m:e>
                            <m:r>
                              <a:rPr>
                                <a:latin typeface="Cambria Math" panose="02040503050406030204" pitchFamily="18" charset="0"/>
                              </a:rPr>
                              <m:t>𝑃</m:t>
                            </m:r>
                            <m:d>
                              <m:dPr>
                                <m:ctrlPr>
                                  <a:rPr i="1">
                                    <a:latin typeface="Cambria Math" panose="02040503050406030204" pitchFamily="18" charset="0"/>
                                  </a:rPr>
                                </m:ctrlPr>
                              </m:dPr>
                              <m:e>
                                <m:r>
                                  <a:rPr>
                                    <a:latin typeface="Cambria Math" panose="02040503050406030204" pitchFamily="18" charset="0"/>
                                  </a:rPr>
                                  <m:t>𝑌</m:t>
                                </m:r>
                                <m:r>
                                  <a:rPr>
                                    <a:latin typeface="Cambria Math" panose="02040503050406030204" pitchFamily="18" charset="0"/>
                                  </a:rPr>
                                  <m:t>=</m:t>
                                </m:r>
                                <m:r>
                                  <a:rPr>
                                    <a:latin typeface="Cambria Math" panose="02040503050406030204" pitchFamily="18" charset="0"/>
                                  </a:rPr>
                                  <m:t>𝑘</m:t>
                                </m:r>
                                <m:r>
                                  <a:rPr>
                                    <a:latin typeface="Cambria Math" panose="02040503050406030204" pitchFamily="18" charset="0"/>
                                  </a:rPr>
                                  <m:t>|</m:t>
                                </m:r>
                                <m:r>
                                  <a:rPr>
                                    <a:latin typeface="Cambria Math" panose="02040503050406030204" pitchFamily="18" charset="0"/>
                                  </a:rPr>
                                  <m:t>𝜆</m:t>
                                </m:r>
                              </m:e>
                            </m:d>
                          </m:e>
                          <m:e>
                            <m:r>
                              <a:rPr>
                                <a:latin typeface="Cambria Math" panose="02040503050406030204" pitchFamily="18" charset="0"/>
                              </a:rPr>
                              <m:t>=</m:t>
                            </m:r>
                            <m:f>
                              <m:fPr>
                                <m:ctrlPr>
                                  <a:rPr i="1">
                                    <a:latin typeface="Cambria Math" panose="02040503050406030204" pitchFamily="18" charset="0"/>
                                  </a:rPr>
                                </m:ctrlPr>
                              </m:fPr>
                              <m:num>
                                <m:sSup>
                                  <m:sSupPr>
                                    <m:ctrlPr>
                                      <a:rPr i="1">
                                        <a:latin typeface="Cambria Math" panose="02040503050406030204" pitchFamily="18" charset="0"/>
                                      </a:rPr>
                                    </m:ctrlPr>
                                  </m:sSupPr>
                                  <m:e>
                                    <m:r>
                                      <a:rPr>
                                        <a:latin typeface="Cambria Math" panose="02040503050406030204" pitchFamily="18" charset="0"/>
                                      </a:rPr>
                                      <m:t>𝜆</m:t>
                                    </m:r>
                                  </m:e>
                                  <m:sup>
                                    <m:r>
                                      <a:rPr>
                                        <a:latin typeface="Cambria Math" panose="02040503050406030204" pitchFamily="18" charset="0"/>
                                      </a:rPr>
                                      <m:t>𝑘</m:t>
                                    </m:r>
                                  </m:sup>
                                </m:sSup>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m:t>
                                    </m:r>
                                    <m:r>
                                      <a:rPr>
                                        <a:latin typeface="Cambria Math" panose="02040503050406030204" pitchFamily="18" charset="0"/>
                                      </a:rPr>
                                      <m:t>𝜆</m:t>
                                    </m:r>
                                  </m:sup>
                                </m:sSup>
                              </m:num>
                              <m:den>
                                <m:r>
                                  <a:rPr>
                                    <a:latin typeface="Cambria Math" panose="02040503050406030204" pitchFamily="18" charset="0"/>
                                  </a:rPr>
                                  <m:t>𝑘</m:t>
                                </m:r>
                                <m:r>
                                  <a:rPr>
                                    <a:latin typeface="Cambria Math" panose="02040503050406030204" pitchFamily="18" charset="0"/>
                                  </a:rPr>
                                  <m:t>!</m:t>
                                </m:r>
                              </m:den>
                            </m:f>
                          </m:e>
                          <m:e>
                            <m:r>
                              <a:rPr>
                                <a:latin typeface="Cambria Math" panose="02040503050406030204" pitchFamily="18" charset="0"/>
                              </a:rPr>
                              <m:t> </m:t>
                            </m:r>
                            <m:r>
                              <m:rPr>
                                <m:nor/>
                              </m:rPr>
                              <a:rPr/>
                              <m:t>if</m:t>
                            </m:r>
                            <m:r>
                              <m:rPr>
                                <m:nor/>
                              </m:rPr>
                              <a:rPr/>
                              <m:t> </m:t>
                            </m:r>
                            <m:r>
                              <a:rPr>
                                <a:latin typeface="Cambria Math" panose="02040503050406030204" pitchFamily="18" charset="0"/>
                              </a:rPr>
                              <m:t>𝑘</m:t>
                            </m:r>
                            <m:r>
                              <a:rPr>
                                <a:latin typeface="Cambria Math" panose="02040503050406030204" pitchFamily="18" charset="0"/>
                              </a:rPr>
                              <m:t>=0,1,2…</m:t>
                            </m:r>
                            <m:r>
                              <m:rPr>
                                <m:nor/>
                              </m:rPr>
                              <a:rPr/>
                              <m:t> </m:t>
                            </m:r>
                            <m:r>
                              <m:rPr>
                                <m:nor/>
                              </m:rPr>
                              <a:rPr/>
                              <m:t>and</m:t>
                            </m:r>
                            <m:r>
                              <m:rPr>
                                <m:nor/>
                              </m:rPr>
                              <a:rPr/>
                              <m:t> 0 </m:t>
                            </m:r>
                            <m:r>
                              <m:rPr>
                                <m:nor/>
                              </m:rPr>
                              <a:rPr/>
                              <m:t>otherwise</m:t>
                            </m:r>
                          </m:e>
                        </m:mr>
                        <m:mr>
                          <m:e>
                            <m:r>
                              <a:rPr>
                                <a:latin typeface="Cambria Math" panose="02040503050406030204" pitchFamily="18" charset="0"/>
                              </a:rPr>
                              <m:t>𝐸</m:t>
                            </m:r>
                            <m:d>
                              <m:dPr>
                                <m:begChr m:val="["/>
                                <m:endChr m:val="]"/>
                                <m:ctrlPr>
                                  <a:rPr i="1">
                                    <a:latin typeface="Cambria Math" panose="02040503050406030204" pitchFamily="18" charset="0"/>
                                  </a:rPr>
                                </m:ctrlPr>
                              </m:dPr>
                              <m:e>
                                <m:r>
                                  <a:rPr>
                                    <a:latin typeface="Cambria Math" panose="02040503050406030204" pitchFamily="18" charset="0"/>
                                  </a:rPr>
                                  <m:t>𝑌</m:t>
                                </m:r>
                                <m:r>
                                  <a:rPr>
                                    <a:latin typeface="Cambria Math" panose="02040503050406030204" pitchFamily="18" charset="0"/>
                                  </a:rPr>
                                  <m:t>|</m:t>
                                </m:r>
                                <m:r>
                                  <a:rPr>
                                    <a:latin typeface="Cambria Math" panose="02040503050406030204" pitchFamily="18" charset="0"/>
                                  </a:rPr>
                                  <m:t>𝜆</m:t>
                                </m:r>
                              </m:e>
                            </m:d>
                          </m:e>
                          <m:e>
                            <m:r>
                              <a:rPr>
                                <a:latin typeface="Cambria Math" panose="02040503050406030204" pitchFamily="18" charset="0"/>
                              </a:rPr>
                              <m:t>=</m:t>
                            </m:r>
                            <m:r>
                              <a:rPr>
                                <a:latin typeface="Cambria Math" panose="02040503050406030204" pitchFamily="18" charset="0"/>
                              </a:rPr>
                              <m:t>𝜆</m:t>
                            </m:r>
                          </m:e>
                          <m:e/>
                        </m:mr>
                        <m:mr>
                          <m:e>
                            <m:r>
                              <a:rPr>
                                <a:latin typeface="Cambria Math" panose="02040503050406030204" pitchFamily="18" charset="0"/>
                              </a:rPr>
                              <m:t>𝑉𝑎𝑟</m:t>
                            </m:r>
                            <m:d>
                              <m:dPr>
                                <m:ctrlPr>
                                  <a:rPr i="1">
                                    <a:latin typeface="Cambria Math" panose="02040503050406030204" pitchFamily="18" charset="0"/>
                                  </a:rPr>
                                </m:ctrlPr>
                              </m:dPr>
                              <m:e>
                                <m:r>
                                  <a:rPr>
                                    <a:latin typeface="Cambria Math" panose="02040503050406030204" pitchFamily="18" charset="0"/>
                                  </a:rPr>
                                  <m:t>𝑌</m:t>
                                </m:r>
                                <m:r>
                                  <a:rPr>
                                    <a:latin typeface="Cambria Math" panose="02040503050406030204" pitchFamily="18" charset="0"/>
                                  </a:rPr>
                                  <m:t>|</m:t>
                                </m:r>
                                <m:r>
                                  <a:rPr>
                                    <a:latin typeface="Cambria Math" panose="02040503050406030204" pitchFamily="18" charset="0"/>
                                  </a:rPr>
                                  <m:t>𝜆</m:t>
                                </m:r>
                              </m:e>
                            </m:d>
                          </m:e>
                          <m:e>
                            <m:r>
                              <a:rPr>
                                <a:latin typeface="Cambria Math" panose="02040503050406030204" pitchFamily="18" charset="0"/>
                              </a:rPr>
                              <m:t>=</m:t>
                            </m:r>
                            <m:r>
                              <a:rPr>
                                <a:latin typeface="Cambria Math" panose="02040503050406030204" pitchFamily="18" charset="0"/>
                              </a:rPr>
                              <m:t>𝜆</m:t>
                            </m:r>
                          </m:e>
                          <m:e/>
                        </m:mr>
                      </m:m>
                    </m:e>
                  </m:d>
                </m:oMath>
              </m:oMathPara>
            </a14:m>
            <a:endParaRP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63</a:t>
            </a:fld>
            <a:endParaRPr lang="en-GB"/>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Example (cont’d)</a:t>
            </a:r>
          </a:p>
        </p:txBody>
      </p:sp>
      <p:pic>
        <p:nvPicPr>
          <p:cNvPr id="3" name="Picture 1" descr="Chanco_STA623_BDA_2025_Henrion_Session2_files/figure-pptx/unnamed-chunk-9-1.png"/>
          <p:cNvPicPr>
            <a:picLocks noGrp="1" noChangeAspect="1"/>
          </p:cNvPicPr>
          <p:nvPr/>
        </p:nvPicPr>
        <p:blipFill>
          <a:blip r:embed="rId2"/>
          <a:stretch>
            <a:fillRect/>
          </a:stretch>
        </p:blipFill>
        <p:spPr bwMode="auto">
          <a:xfrm>
            <a:off x="1955800" y="1816100"/>
            <a:ext cx="8280400" cy="4660900"/>
          </a:xfrm>
          <a:prstGeom prst="rect">
            <a:avLst/>
          </a:prstGeom>
          <a:noFill/>
          <a:ln w="9525">
            <a:noFill/>
            <a:headEnd/>
            <a:tailEnd/>
          </a:ln>
        </p:spPr>
      </p:pic>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64</a:t>
            </a:fld>
            <a:endParaRPr lang="en-GB"/>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Example (cont’d)</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Suppose </a:t>
            </a:r>
            <a14:m xmlns:a14="http://schemas.microsoft.com/office/drawing/2010/main">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𝑌</m:t>
                    </m:r>
                  </m:e>
                  <m:sub>
                    <m:r>
                      <a:rPr>
                        <a:latin typeface="Cambria Math" panose="02040503050406030204" pitchFamily="18" charset="0"/>
                      </a:rPr>
                      <m:t>𝑖</m:t>
                    </m:r>
                  </m:sub>
                </m:sSub>
                <m:sSub>
                  <m:sSubPr>
                    <m:ctrlPr>
                      <a:rPr i="1">
                        <a:latin typeface="Cambria Math" panose="02040503050406030204" pitchFamily="18" charset="0"/>
                      </a:rPr>
                    </m:ctrlPr>
                  </m:sSubPr>
                  <m:e>
                    <m:r>
                      <a:rPr>
                        <a:latin typeface="Cambria Math" panose="02040503050406030204" pitchFamily="18" charset="0"/>
                      </a:rPr>
                      <m:t>∼</m:t>
                    </m:r>
                  </m:e>
                  <m:sub>
                    <m:r>
                      <m:rPr>
                        <m:nor/>
                      </m:rPr>
                      <a:rPr/>
                      <m:t>iid</m:t>
                    </m:r>
                  </m:sub>
                </m:sSub>
                <m:r>
                  <m:rPr>
                    <m:nor/>
                  </m:rPr>
                  <a:rPr/>
                  <m:t>Pois</m:t>
                </m:r>
                <m:d>
                  <m:dPr>
                    <m:ctrlPr>
                      <a:rPr i="1">
                        <a:latin typeface="Cambria Math" panose="02040503050406030204" pitchFamily="18" charset="0"/>
                      </a:rPr>
                    </m:ctrlPr>
                  </m:dPr>
                  <m:e>
                    <m:r>
                      <a:rPr>
                        <a:latin typeface="Cambria Math" panose="02040503050406030204" pitchFamily="18" charset="0"/>
                      </a:rPr>
                      <m:t>𝜆</m:t>
                    </m:r>
                  </m:e>
                </m:d>
              </m:oMath>
            </a14:m>
            <a:r>
              <a:t>, </a:t>
            </a:r>
            <a14:m xmlns:a14="http://schemas.microsoft.com/office/drawing/2010/main">
              <m:oMath xmlns:m="http://schemas.openxmlformats.org/officeDocument/2006/math">
                <m:r>
                  <a:rPr>
                    <a:latin typeface="Cambria Math" panose="02040503050406030204" pitchFamily="18" charset="0"/>
                  </a:rPr>
                  <m:t>𝑖</m:t>
                </m:r>
                <m:r>
                  <a:rPr>
                    <a:latin typeface="Cambria Math" panose="02040503050406030204" pitchFamily="18" charset="0"/>
                  </a:rPr>
                  <m:t>=1,…,</m:t>
                </m:r>
                <m:r>
                  <a:rPr>
                    <a:latin typeface="Cambria Math" panose="02040503050406030204" pitchFamily="18" charset="0"/>
                  </a:rPr>
                  <m:t>𝑛</m:t>
                </m:r>
              </m:oMath>
            </a14:m>
            <a:r>
              <a:t> and we observe data </a:t>
            </a:r>
            <a14:m xmlns:a14="http://schemas.microsoft.com/office/drawing/2010/main">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oMath>
            </a14:m>
            <a:r>
              <a:t>.</a:t>
            </a:r>
          </a:p>
          <a:p>
            <a:pPr marL="0" lvl="0" indent="0">
              <a:buNone/>
            </a:pPr>
            <a:r>
              <a:t>The joint pdf of the data is given by</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m>
                    <m:mPr>
                      <m:plcHide m:val="on"/>
                      <m:mcs>
                        <m:mc>
                          <m:mcPr>
                            <m:count m:val="3"/>
                            <m:mcJc m:val="center"/>
                          </m:mcPr>
                        </m:mc>
                      </m:mcs>
                      <m:ctrlPr>
                        <a:rPr>
                          <a:latin typeface="Cambria Math" panose="02040503050406030204" pitchFamily="18" charset="0"/>
                        </a:rPr>
                      </m:ctrlPr>
                    </m:mPr>
                    <m:mr>
                      <m:e>
                        <m:r>
                          <a:rPr>
                            <a:latin typeface="Cambria Math" panose="02040503050406030204" pitchFamily="18" charset="0"/>
                          </a:rPr>
                          <m:t>𝑝</m:t>
                        </m:r>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r>
                              <a:rPr>
                                <a:latin typeface="Cambria Math" panose="02040503050406030204" pitchFamily="18" charset="0"/>
                              </a:rPr>
                              <m:t>|</m:t>
                            </m:r>
                            <m:r>
                              <a:rPr>
                                <a:latin typeface="Cambria Math" panose="02040503050406030204" pitchFamily="18" charset="0"/>
                              </a:rPr>
                              <m:t>𝜆</m:t>
                            </m:r>
                          </m:e>
                        </m:d>
                      </m:e>
                      <m:e>
                        <m:r>
                          <a:rPr>
                            <a:latin typeface="Cambria Math" panose="02040503050406030204" pitchFamily="18" charset="0"/>
                          </a:rPr>
                          <m:t>=</m:t>
                        </m:r>
                      </m:e>
                      <m:e>
                        <m:nary>
                          <m:naryPr>
                            <m:chr m:val="∏"/>
                            <m:limLoc m:val="undOvr"/>
                            <m:ctrlPr>
                              <a:rPr i="1">
                                <a:latin typeface="Cambria Math" panose="02040503050406030204" pitchFamily="18" charset="0"/>
                              </a:rPr>
                            </m:ctrlPr>
                          </m:naryPr>
                          <m:sub>
                            <m:r>
                              <a:rPr>
                                <a:latin typeface="Cambria Math" panose="02040503050406030204" pitchFamily="18" charset="0"/>
                              </a:rPr>
                              <m:t>𝑖</m:t>
                            </m:r>
                            <m:r>
                              <a:rPr>
                                <a:latin typeface="Cambria Math" panose="02040503050406030204" pitchFamily="18" charset="0"/>
                              </a:rPr>
                              <m:t>=1</m:t>
                            </m:r>
                          </m:sub>
                          <m:sup>
                            <m:r>
                              <a:rPr>
                                <a:latin typeface="Cambria Math" panose="02040503050406030204" pitchFamily="18" charset="0"/>
                              </a:rPr>
                              <m:t>𝑛</m:t>
                            </m:r>
                          </m:sup>
                          <m:e>
                            <m:r>
                              <a:rPr>
                                <a:latin typeface="Cambria Math" panose="02040503050406030204" pitchFamily="18" charset="0"/>
                              </a:rPr>
                              <m:t>𝑝</m:t>
                            </m:r>
                          </m:e>
                        </m:nary>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𝑖</m:t>
                                </m:r>
                              </m:sub>
                            </m:sSub>
                            <m:r>
                              <a:rPr>
                                <a:latin typeface="Cambria Math" panose="02040503050406030204" pitchFamily="18" charset="0"/>
                              </a:rPr>
                              <m:t>|</m:t>
                            </m:r>
                            <m:r>
                              <a:rPr>
                                <a:latin typeface="Cambria Math" panose="02040503050406030204" pitchFamily="18" charset="0"/>
                              </a:rPr>
                              <m:t>𝜆</m:t>
                            </m:r>
                          </m:e>
                        </m:d>
                      </m:e>
                    </m:mr>
                    <m:mr>
                      <m:e/>
                      <m:e>
                        <m:r>
                          <a:rPr>
                            <a:latin typeface="Cambria Math" panose="02040503050406030204" pitchFamily="18" charset="0"/>
                          </a:rPr>
                          <m:t>=</m:t>
                        </m:r>
                      </m:e>
                      <m:e>
                        <m:nary>
                          <m:naryPr>
                            <m:chr m:val="∏"/>
                            <m:limLoc m:val="undOvr"/>
                            <m:ctrlPr>
                              <a:rPr i="1">
                                <a:latin typeface="Cambria Math" panose="02040503050406030204" pitchFamily="18" charset="0"/>
                              </a:rPr>
                            </m:ctrlPr>
                          </m:naryPr>
                          <m:sub>
                            <m:r>
                              <a:rPr>
                                <a:latin typeface="Cambria Math" panose="02040503050406030204" pitchFamily="18" charset="0"/>
                              </a:rPr>
                              <m:t>𝑖</m:t>
                            </m:r>
                            <m:r>
                              <a:rPr>
                                <a:latin typeface="Cambria Math" panose="02040503050406030204" pitchFamily="18" charset="0"/>
                              </a:rPr>
                              <m:t>=1</m:t>
                            </m:r>
                          </m:sub>
                          <m:sup>
                            <m:r>
                              <a:rPr>
                                <a:latin typeface="Cambria Math" panose="02040503050406030204" pitchFamily="18" charset="0"/>
                              </a:rPr>
                              <m:t>𝑛</m:t>
                            </m:r>
                          </m:sup>
                          <m:e>
                            <m:f>
                              <m:fPr>
                                <m:ctrlPr>
                                  <a:rPr i="1">
                                    <a:latin typeface="Cambria Math" panose="02040503050406030204" pitchFamily="18" charset="0"/>
                                  </a:rPr>
                                </m:ctrlPr>
                              </m:fPr>
                              <m:num>
                                <m:r>
                                  <a:rPr>
                                    <a:latin typeface="Cambria Math" panose="02040503050406030204" pitchFamily="18" charset="0"/>
                                  </a:rPr>
                                  <m:t>1</m:t>
                                </m:r>
                              </m:num>
                              <m:den>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𝑖</m:t>
                                    </m:r>
                                  </m:sub>
                                </m:sSub>
                                <m:r>
                                  <a:rPr>
                                    <a:latin typeface="Cambria Math" panose="02040503050406030204" pitchFamily="18" charset="0"/>
                                  </a:rPr>
                                  <m:t>!</m:t>
                                </m:r>
                              </m:den>
                            </m:f>
                          </m:e>
                        </m:nary>
                        <m:sSup>
                          <m:sSupPr>
                            <m:ctrlPr>
                              <a:rPr i="1">
                                <a:latin typeface="Cambria Math" panose="02040503050406030204" pitchFamily="18" charset="0"/>
                              </a:rPr>
                            </m:ctrlPr>
                          </m:sSupPr>
                          <m:e>
                            <m:r>
                              <a:rPr>
                                <a:latin typeface="Cambria Math" panose="02040503050406030204" pitchFamily="18" charset="0"/>
                              </a:rPr>
                              <m:t>𝜆</m:t>
                            </m:r>
                          </m:e>
                          <m:sup>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𝑖</m:t>
                                </m:r>
                              </m:sub>
                            </m:sSub>
                          </m:sup>
                        </m:sSup>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m:t>
                            </m:r>
                            <m:r>
                              <a:rPr>
                                <a:latin typeface="Cambria Math" panose="02040503050406030204" pitchFamily="18" charset="0"/>
                              </a:rPr>
                              <m:t>𝜆</m:t>
                            </m:r>
                          </m:sup>
                        </m:sSup>
                      </m:e>
                    </m:mr>
                    <m:mr>
                      <m:e/>
                      <m:e>
                        <m:r>
                          <a:rPr>
                            <a:latin typeface="Cambria Math" panose="02040503050406030204" pitchFamily="18" charset="0"/>
                          </a:rPr>
                          <m:t>=</m:t>
                        </m:r>
                      </m:e>
                      <m:e>
                        <m:f>
                          <m:fPr>
                            <m:ctrlPr>
                              <a:rPr i="1">
                                <a:latin typeface="Cambria Math" panose="02040503050406030204" pitchFamily="18" charset="0"/>
                              </a:rPr>
                            </m:ctrlPr>
                          </m:fPr>
                          <m:num>
                            <m:r>
                              <a:rPr>
                                <a:latin typeface="Cambria Math" panose="02040503050406030204" pitchFamily="18" charset="0"/>
                              </a:rPr>
                              <m:t>1</m:t>
                            </m:r>
                          </m:num>
                          <m:den>
                            <m:nary>
                              <m:naryPr>
                                <m:chr m:val="∏"/>
                                <m:limLoc m:val="undOvr"/>
                                <m:ctrlPr>
                                  <a:rPr i="1">
                                    <a:latin typeface="Cambria Math" panose="02040503050406030204" pitchFamily="18" charset="0"/>
                                  </a:rPr>
                                </m:ctrlPr>
                              </m:naryPr>
                              <m:sub>
                                <m:r>
                                  <a:rPr>
                                    <a:latin typeface="Cambria Math" panose="02040503050406030204" pitchFamily="18" charset="0"/>
                                  </a:rPr>
                                  <m:t>𝑖</m:t>
                                </m:r>
                              </m:sub>
                              <m:sup>
                                <m:r>
                                  <a:rPr>
                                    <a:latin typeface="Cambria Math" panose="02040503050406030204" pitchFamily="18" charset="0"/>
                                  </a:rPr>
                                  <m:t>​</m:t>
                                </m:r>
                              </m:sup>
                              <m:e>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𝑖</m:t>
                                    </m:r>
                                  </m:sub>
                                </m:sSub>
                              </m:e>
                            </m:nary>
                            <m:r>
                              <a:rPr>
                                <a:latin typeface="Cambria Math" panose="02040503050406030204" pitchFamily="18" charset="0"/>
                              </a:rPr>
                              <m:t>!</m:t>
                            </m:r>
                          </m:den>
                        </m:f>
                        <m:sSup>
                          <m:sSupPr>
                            <m:ctrlPr>
                              <a:rPr i="1">
                                <a:latin typeface="Cambria Math" panose="02040503050406030204" pitchFamily="18" charset="0"/>
                              </a:rPr>
                            </m:ctrlPr>
                          </m:sSupPr>
                          <m:e>
                            <m:r>
                              <a:rPr>
                                <a:latin typeface="Cambria Math" panose="02040503050406030204" pitchFamily="18" charset="0"/>
                              </a:rPr>
                              <m:t>𝜆</m:t>
                            </m:r>
                          </m:e>
                          <m:sup>
                            <m:nary>
                              <m:naryPr>
                                <m:chr m:val="∑"/>
                                <m:limLoc m:val="undOvr"/>
                                <m:ctrlPr>
                                  <a:rPr i="1">
                                    <a:latin typeface="Cambria Math" panose="02040503050406030204" pitchFamily="18" charset="0"/>
                                  </a:rPr>
                                </m:ctrlPr>
                              </m:naryPr>
                              <m:sub>
                                <m:r>
                                  <a:rPr>
                                    <a:latin typeface="Cambria Math" panose="02040503050406030204" pitchFamily="18" charset="0"/>
                                  </a:rPr>
                                  <m:t>𝑖</m:t>
                                </m:r>
                              </m:sub>
                              <m:sup>
                                <m:r>
                                  <a:rPr>
                                    <a:latin typeface="Cambria Math" panose="02040503050406030204" pitchFamily="18" charset="0"/>
                                  </a:rPr>
                                  <m:t>​</m:t>
                                </m:r>
                              </m:sup>
                              <m:e>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𝑖</m:t>
                                    </m:r>
                                  </m:sub>
                                </m:sSub>
                              </m:e>
                            </m:nary>
                          </m:sup>
                        </m:sSup>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m:t>
                            </m:r>
                            <m:r>
                              <a:rPr>
                                <a:latin typeface="Cambria Math" panose="02040503050406030204" pitchFamily="18" charset="0"/>
                              </a:rPr>
                              <m:t>𝑛</m:t>
                            </m:r>
                            <m:r>
                              <a:rPr>
                                <a:latin typeface="Cambria Math" panose="02040503050406030204" pitchFamily="18" charset="0"/>
                              </a:rPr>
                              <m:t>𝜆</m:t>
                            </m:r>
                          </m:sup>
                        </m:sSup>
                      </m:e>
                    </m:mr>
                  </m:m>
                </m:oMath>
              </m:oMathPara>
            </a14:m>
            <a:endParaRP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65</a:t>
            </a:fld>
            <a:endParaRPr lang="en-GB"/>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Example (cont’d)</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The factor </a:t>
            </a:r>
            <a14:m xmlns:a14="http://schemas.microsoft.com/office/drawing/2010/main">
              <m:oMath xmlns:m="http://schemas.openxmlformats.org/officeDocument/2006/math">
                <m:f>
                  <m:fPr>
                    <m:ctrlPr>
                      <a:rPr>
                        <a:latin typeface="Cambria Math" panose="02040503050406030204" pitchFamily="18" charset="0"/>
                      </a:rPr>
                    </m:ctrlPr>
                  </m:fPr>
                  <m:num>
                    <m:r>
                      <a:rPr>
                        <a:latin typeface="Cambria Math" panose="02040503050406030204" pitchFamily="18" charset="0"/>
                      </a:rPr>
                      <m:t>1</m:t>
                    </m:r>
                  </m:num>
                  <m:den>
                    <m:nary>
                      <m:naryPr>
                        <m:chr m:val="∏"/>
                        <m:limLoc m:val="undOvr"/>
                        <m:ctrlPr>
                          <a:rPr i="1">
                            <a:latin typeface="Cambria Math" panose="02040503050406030204" pitchFamily="18" charset="0"/>
                          </a:rPr>
                        </m:ctrlPr>
                      </m:naryPr>
                      <m:sub>
                        <m:r>
                          <a:rPr>
                            <a:latin typeface="Cambria Math" panose="02040503050406030204" pitchFamily="18" charset="0"/>
                          </a:rPr>
                          <m:t>𝑖</m:t>
                        </m:r>
                      </m:sub>
                      <m:sup>
                        <m:r>
                          <a:rPr>
                            <a:latin typeface="Cambria Math" panose="02040503050406030204" pitchFamily="18" charset="0"/>
                          </a:rPr>
                          <m:t>​</m:t>
                        </m:r>
                      </m:sup>
                      <m:e>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𝑖</m:t>
                            </m:r>
                          </m:sub>
                        </m:sSub>
                      </m:e>
                    </m:nary>
                    <m:r>
                      <a:rPr>
                        <a:latin typeface="Cambria Math" panose="02040503050406030204" pitchFamily="18" charset="0"/>
                      </a:rPr>
                      <m:t>!</m:t>
                    </m:r>
                  </m:den>
                </m:f>
              </m:oMath>
            </a14:m>
            <a:r>
              <a:t> is constant for each dataset. So if we compare densities for different values of </a:t>
            </a:r>
            <a14:m xmlns:a14="http://schemas.microsoft.com/office/drawing/2010/main">
              <m:oMath xmlns:m="http://schemas.openxmlformats.org/officeDocument/2006/math">
                <m:r>
                  <a:rPr>
                    <a:latin typeface="Cambria Math" panose="02040503050406030204" pitchFamily="18" charset="0"/>
                  </a:rPr>
                  <m:t>𝜆</m:t>
                </m:r>
              </m:oMath>
            </a14:m>
            <a:r>
              <a:t>, this factor will cancel out. All information about </a:t>
            </a:r>
            <a14:m xmlns:a14="http://schemas.microsoft.com/office/drawing/2010/main">
              <m:oMath xmlns:m="http://schemas.openxmlformats.org/officeDocument/2006/math">
                <m:r>
                  <a:rPr>
                    <a:latin typeface="Cambria Math" panose="02040503050406030204" pitchFamily="18" charset="0"/>
                  </a:rPr>
                  <m:t>𝜆</m:t>
                </m:r>
              </m:oMath>
            </a14:m>
            <a:r>
              <a:t> is therefore contained in </a:t>
            </a:r>
            <a14:m xmlns:a14="http://schemas.microsoft.com/office/drawing/2010/main">
              <m:oMath xmlns:m="http://schemas.openxmlformats.org/officeDocument/2006/math">
                <m:nary>
                  <m:naryPr>
                    <m:chr m:val="∑"/>
                    <m:limLoc m:val="undOvr"/>
                    <m:ctrlPr>
                      <a:rPr>
                        <a:latin typeface="Cambria Math" panose="02040503050406030204" pitchFamily="18" charset="0"/>
                      </a:rPr>
                    </m:ctrlPr>
                  </m:naryPr>
                  <m:sub>
                    <m:r>
                      <a:rPr>
                        <a:latin typeface="Cambria Math" panose="02040503050406030204" pitchFamily="18" charset="0"/>
                      </a:rPr>
                      <m:t>𝑖</m:t>
                    </m:r>
                  </m:sub>
                  <m:sup>
                    <m:r>
                      <a:rPr>
                        <a:latin typeface="Cambria Math" panose="02040503050406030204" pitchFamily="18" charset="0"/>
                      </a:rPr>
                      <m:t>​</m:t>
                    </m:r>
                  </m:sup>
                  <m:e>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𝑖</m:t>
                        </m:r>
                      </m:sub>
                    </m:sSub>
                  </m:e>
                </m:nary>
              </m:oMath>
            </a14:m>
            <a:r>
              <a:t> (as was the case for the i.i.d. binary data).</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 xmlns:m="http://schemas.openxmlformats.org/officeDocument/2006/math">
                <m:nary>
                  <m:naryPr>
                    <m:chr m:val="∑"/>
                    <m:limLoc m:val="undOvr"/>
                    <m:ctrlPr>
                      <a:rPr>
                        <a:latin typeface="Cambria Math" panose="02040503050406030204" pitchFamily="18" charset="0"/>
                      </a:rPr>
                    </m:ctrlPr>
                  </m:naryPr>
                  <m:sub>
                    <m:r>
                      <a:rPr>
                        <a:latin typeface="Cambria Math" panose="02040503050406030204" pitchFamily="18" charset="0"/>
                      </a:rPr>
                      <m:t>𝑖</m:t>
                    </m:r>
                  </m:sub>
                  <m:sup>
                    <m:r>
                      <a:rPr>
                        <a:latin typeface="Cambria Math" panose="02040503050406030204" pitchFamily="18" charset="0"/>
                      </a:rPr>
                      <m:t>​</m:t>
                    </m:r>
                  </m:sup>
                  <m:e>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𝑖</m:t>
                        </m:r>
                      </m:sub>
                    </m:sSub>
                  </m:e>
                </m:nary>
              </m:oMath>
            </a14:m>
            <a:r>
              <a:t> is a sufficient statistic for the parameter </a:t>
            </a:r>
            <a14:m xmlns:a14="http://schemas.microsoft.com/office/drawing/2010/main">
              <m:oMath xmlns:m="http://schemas.openxmlformats.org/officeDocument/2006/math">
                <m:r>
                  <a:rPr>
                    <a:latin typeface="Cambria Math" panose="02040503050406030204" pitchFamily="18" charset="0"/>
                  </a:rPr>
                  <m:t>𝜆</m:t>
                </m:r>
              </m:oMath>
            </a14:m>
            <a:r>
              <a:t> in the Poisson sampling model.</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66</a:t>
            </a:fld>
            <a:endParaRPr lang="en-GB"/>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Example (cont’d)</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Posterior density</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If we assume a prior distribution </a:t>
            </a:r>
            <a14:m xmlns:a14="http://schemas.microsoft.com/office/drawing/2010/main">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𝜆</m:t>
                    </m:r>
                  </m:e>
                </m:d>
              </m:oMath>
            </a14:m>
            <a:r>
              <a:t>, then the posterior density for </a:t>
            </a:r>
            <a14:m xmlns:a14="http://schemas.microsoft.com/office/drawing/2010/main">
              <m:oMath xmlns:m="http://schemas.openxmlformats.org/officeDocument/2006/math">
                <m:r>
                  <a:rPr>
                    <a:latin typeface="Cambria Math" panose="02040503050406030204" pitchFamily="18" charset="0"/>
                  </a:rPr>
                  <m:t>𝜆</m:t>
                </m:r>
              </m:oMath>
            </a14:m>
            <a:r>
              <a:t> given the data is given by</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d>
                    <m:dPr>
                      <m:begChr m:val="{"/>
                      <m:endChr m:val=""/>
                      <m:ctrlPr>
                        <a:rPr>
                          <a:latin typeface="Cambria Math" panose="02040503050406030204" pitchFamily="18" charset="0"/>
                        </a:rPr>
                      </m:ctrlPr>
                    </m:dPr>
                    <m:e>
                      <m:m>
                        <m:mPr>
                          <m:plcHide m:val="on"/>
                          <m:mcs>
                            <m:mc>
                              <m:mcPr>
                                <m:count m:val="3"/>
                                <m:mcJc m:val="center"/>
                              </m:mcPr>
                            </m:mc>
                          </m:mcs>
                          <m:ctrlPr>
                            <a:rPr>
                              <a:latin typeface="Cambria Math" panose="02040503050406030204" pitchFamily="18" charset="0"/>
                            </a:rPr>
                          </m:ctrlPr>
                        </m:mPr>
                        <m:mr>
                          <m:e>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𝜆</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𝑖</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e>
                            </m:d>
                          </m:e>
                          <m:e>
                            <m:r>
                              <a:rPr>
                                <a:latin typeface="Cambria Math" panose="02040503050406030204" pitchFamily="18" charset="0"/>
                              </a:rPr>
                              <m:t>∝</m:t>
                            </m:r>
                          </m:e>
                          <m:e>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𝜆</m:t>
                                </m:r>
                              </m:e>
                            </m:d>
                            <m:r>
                              <a:rPr>
                                <a:latin typeface="Cambria Math" panose="02040503050406030204" pitchFamily="18" charset="0"/>
                              </a:rPr>
                              <m:t> </m:t>
                            </m:r>
                            <m:r>
                              <a:rPr>
                                <a:latin typeface="Cambria Math" panose="02040503050406030204" pitchFamily="18" charset="0"/>
                              </a:rPr>
                              <m:t>𝑝</m:t>
                            </m:r>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r>
                                  <a:rPr>
                                    <a:latin typeface="Cambria Math" panose="02040503050406030204" pitchFamily="18" charset="0"/>
                                  </a:rPr>
                                  <m:t>|</m:t>
                                </m:r>
                                <m:r>
                                  <a:rPr>
                                    <a:latin typeface="Cambria Math" panose="02040503050406030204" pitchFamily="18" charset="0"/>
                                  </a:rPr>
                                  <m:t>𝜆</m:t>
                                </m:r>
                              </m:e>
                            </m:d>
                          </m:e>
                        </m:mr>
                        <m:mr>
                          <m:e/>
                          <m:e>
                            <m:r>
                              <a:rPr>
                                <a:latin typeface="Cambria Math" panose="02040503050406030204" pitchFamily="18" charset="0"/>
                              </a:rPr>
                              <m:t>∝</m:t>
                            </m:r>
                          </m:e>
                          <m:e>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𝜆</m:t>
                                </m:r>
                              </m:e>
                            </m:d>
                            <m:r>
                              <a:rPr>
                                <a:latin typeface="Cambria Math" panose="02040503050406030204" pitchFamily="18" charset="0"/>
                              </a:rPr>
                              <m:t> </m:t>
                            </m:r>
                            <m:sSup>
                              <m:sSupPr>
                                <m:ctrlPr>
                                  <a:rPr i="1">
                                    <a:latin typeface="Cambria Math" panose="02040503050406030204" pitchFamily="18" charset="0"/>
                                  </a:rPr>
                                </m:ctrlPr>
                              </m:sSupPr>
                              <m:e>
                                <m:r>
                                  <a:rPr>
                                    <a:latin typeface="Cambria Math" panose="02040503050406030204" pitchFamily="18" charset="0"/>
                                  </a:rPr>
                                  <m:t>𝜆</m:t>
                                </m:r>
                              </m:e>
                              <m:sup>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𝑖</m:t>
                                    </m:r>
                                  </m:sub>
                                </m:sSub>
                              </m:sup>
                            </m:sSup>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m:t>
                                </m:r>
                                <m:r>
                                  <a:rPr>
                                    <a:latin typeface="Cambria Math" panose="02040503050406030204" pitchFamily="18" charset="0"/>
                                  </a:rPr>
                                  <m:t>𝑛</m:t>
                                </m:r>
                                <m:r>
                                  <a:rPr>
                                    <a:latin typeface="Cambria Math" panose="02040503050406030204" pitchFamily="18" charset="0"/>
                                  </a:rPr>
                                  <m:t>𝜆</m:t>
                                </m:r>
                              </m:sup>
                            </m:sSup>
                          </m:e>
                        </m:mr>
                      </m:m>
                    </m:e>
                  </m:d>
                </m:oMath>
              </m:oMathPara>
            </a14:m>
            <a:endParaRPr/>
          </a:p>
          <a:p>
            <a:pPr marL="0" lvl="0" indent="0">
              <a:buNone/>
            </a:pPr>
            <a:r>
              <a:t>If we want </a:t>
            </a:r>
            <a14:m xmlns:a14="http://schemas.microsoft.com/office/drawing/2010/main">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𝜆</m:t>
                    </m:r>
                  </m:e>
                </m:d>
              </m:oMath>
            </a14:m>
            <a:r>
              <a:t> to be conjugate for the Poisson sampling model, i.e. we want </a:t>
            </a:r>
            <a14:m xmlns:a14="http://schemas.microsoft.com/office/drawing/2010/main">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𝜆</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e>
                </m:d>
              </m:oMath>
            </a14:m>
            <a:r>
              <a:t> to be in the same family of distributions as </a:t>
            </a:r>
            <a14:m xmlns:a14="http://schemas.microsoft.com/office/drawing/2010/main">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𝜆</m:t>
                    </m:r>
                  </m:e>
                </m:d>
              </m:oMath>
            </a14:m>
            <a:r>
              <a:t>, then the above implies that </a:t>
            </a:r>
            <a14:m xmlns:a14="http://schemas.microsoft.com/office/drawing/2010/main">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𝜆</m:t>
                    </m:r>
                  </m:e>
                </m:d>
              </m:oMath>
            </a14:m>
            <a:r>
              <a:t> needs to include terms of the form </a:t>
            </a:r>
            <a14:m xmlns:a14="http://schemas.microsoft.com/office/drawing/2010/main">
              <m:oMath xmlns:m="http://schemas.openxmlformats.org/officeDocument/2006/math">
                <m:sSup>
                  <m:sSupPr>
                    <m:ctrlPr>
                      <a:rPr>
                        <a:latin typeface="Cambria Math" panose="02040503050406030204" pitchFamily="18" charset="0"/>
                      </a:rPr>
                    </m:ctrlPr>
                  </m:sSupPr>
                  <m:e>
                    <m:r>
                      <a:rPr>
                        <a:latin typeface="Cambria Math" panose="02040503050406030204" pitchFamily="18" charset="0"/>
                      </a:rPr>
                      <m:t>𝜆</m:t>
                    </m:r>
                  </m:e>
                  <m:sup>
                    <m:sSub>
                      <m:sSubPr>
                        <m:ctrlPr>
                          <a:rPr i="1">
                            <a:latin typeface="Cambria Math" panose="02040503050406030204" pitchFamily="18" charset="0"/>
                          </a:rPr>
                        </m:ctrlPr>
                      </m:sSubPr>
                      <m:e>
                        <m:r>
                          <a:rPr>
                            <a:latin typeface="Cambria Math" panose="02040503050406030204" pitchFamily="18" charset="0"/>
                          </a:rPr>
                          <m:t>𝑐</m:t>
                        </m:r>
                      </m:e>
                      <m:sub>
                        <m:r>
                          <a:rPr>
                            <a:latin typeface="Cambria Math" panose="02040503050406030204" pitchFamily="18" charset="0"/>
                          </a:rPr>
                          <m:t>1</m:t>
                        </m:r>
                      </m:sub>
                    </m:sSub>
                  </m:sup>
                </m:sSup>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𝑐</m:t>
                        </m:r>
                      </m:e>
                      <m:sub>
                        <m:r>
                          <a:rPr>
                            <a:latin typeface="Cambria Math" panose="02040503050406030204" pitchFamily="18" charset="0"/>
                          </a:rPr>
                          <m:t>2</m:t>
                        </m:r>
                      </m:sub>
                    </m:sSub>
                    <m:r>
                      <a:rPr>
                        <a:latin typeface="Cambria Math" panose="02040503050406030204" pitchFamily="18" charset="0"/>
                      </a:rPr>
                      <m:t>𝜆</m:t>
                    </m:r>
                  </m:sup>
                </m:sSup>
              </m:oMath>
            </a14:m>
            <a: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67</a:t>
            </a:fld>
            <a:endParaRPr lang="en-GB"/>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Example (cont’d)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lnSpcReduction="10000"/>
              </a:bodyPr>
              <a:lstStyle/>
              <a:p>
                <a:pPr marL="0" lvl="0" indent="0">
                  <a:buNone/>
                </a:pPr>
                <a:r>
                  <a:t>The simplest class of such distributions is the family of gamma distributions (these include only such terms).</a:t>
                </a:r>
              </a:p>
              <a:p>
                <a:pPr marL="0" lvl="0" indent="0">
                  <a:buNone/>
                </a:pPr>
                <a:r>
                  <a:t>Recall </a:t>
                </a:r>
                <a14:m>
                  <m:oMath xmlns:m="http://schemas.openxmlformats.org/officeDocument/2006/math">
                    <m:r>
                      <a:rPr>
                        <a:latin typeface="Cambria Math" panose="02040503050406030204" pitchFamily="18" charset="0"/>
                      </a:rPr>
                      <m:t>𝛬</m:t>
                    </m:r>
                    <m:r>
                      <a:rPr>
                        <a:latin typeface="Cambria Math" panose="02040503050406030204" pitchFamily="18" charset="0"/>
                      </a:rPr>
                      <m:t>∼</m:t>
                    </m:r>
                    <m:r>
                      <a:rPr>
                        <a:latin typeface="Cambria Math" panose="02040503050406030204" pitchFamily="18" charset="0"/>
                      </a:rPr>
                      <m:t>𝛤</m:t>
                    </m:r>
                    <m:d>
                      <m:dPr>
                        <m:ctrlPr>
                          <a:rPr i="1">
                            <a:latin typeface="Cambria Math" panose="02040503050406030204" pitchFamily="18" charset="0"/>
                          </a:rPr>
                        </m:ctrlPr>
                      </m:dPr>
                      <m:e>
                        <m:r>
                          <a:rPr>
                            <a:latin typeface="Cambria Math" panose="02040503050406030204" pitchFamily="18" charset="0"/>
                          </a:rPr>
                          <m:t>𝑎</m:t>
                        </m:r>
                        <m:r>
                          <a:rPr>
                            <a:latin typeface="Cambria Math" panose="02040503050406030204" pitchFamily="18" charset="0"/>
                          </a:rPr>
                          <m:t>,</m:t>
                        </m:r>
                        <m:r>
                          <a:rPr>
                            <a:latin typeface="Cambria Math" panose="02040503050406030204" pitchFamily="18" charset="0"/>
                          </a:rPr>
                          <m:t>𝑏</m:t>
                        </m:r>
                      </m:e>
                    </m:d>
                  </m:oMath>
                </a14:m>
                <a:r>
                  <a:t> with parameters </a:t>
                </a:r>
                <a14:m>
                  <m:oMath xmlns:m="http://schemas.openxmlformats.org/officeDocument/2006/math">
                    <m:r>
                      <a:rPr>
                        <a:latin typeface="Cambria Math" panose="02040503050406030204" pitchFamily="18" charset="0"/>
                      </a:rPr>
                      <m:t>𝑎</m:t>
                    </m:r>
                    <m:r>
                      <a:rPr>
                        <a:latin typeface="Cambria Math" panose="02040503050406030204" pitchFamily="18" charset="0"/>
                      </a:rPr>
                      <m:t>&gt;0,</m:t>
                    </m:r>
                    <m:r>
                      <a:rPr>
                        <a:latin typeface="Cambria Math" panose="02040503050406030204" pitchFamily="18" charset="0"/>
                      </a:rPr>
                      <m:t>𝑏</m:t>
                    </m:r>
                    <m:r>
                      <a:rPr>
                        <a:latin typeface="Cambria Math" panose="02040503050406030204" pitchFamily="18" charset="0"/>
                      </a:rPr>
                      <m:t>&gt;0</m:t>
                    </m:r>
                  </m:oMath>
                </a14:m>
                <a:r>
                  <a:t> if</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𝜆</m:t>
                          </m:r>
                          <m:r>
                            <a:rPr>
                              <a:latin typeface="Cambria Math" panose="02040503050406030204" pitchFamily="18" charset="0"/>
                            </a:rPr>
                            <m:t>|</m:t>
                          </m:r>
                          <m:r>
                            <a:rPr>
                              <a:latin typeface="Cambria Math" panose="02040503050406030204" pitchFamily="18" charset="0"/>
                            </a:rPr>
                            <m:t>𝑎</m:t>
                          </m:r>
                          <m:r>
                            <a:rPr>
                              <a:latin typeface="Cambria Math" panose="02040503050406030204" pitchFamily="18" charset="0"/>
                            </a:rPr>
                            <m:t>,</m:t>
                          </m:r>
                          <m:r>
                            <a:rPr>
                              <a:latin typeface="Cambria Math" panose="02040503050406030204" pitchFamily="18" charset="0"/>
                            </a:rPr>
                            <m:t>𝑏</m:t>
                          </m:r>
                        </m:e>
                      </m:d>
                      <m:r>
                        <a:rPr>
                          <a:latin typeface="Cambria Math" panose="02040503050406030204" pitchFamily="18" charset="0"/>
                        </a:rPr>
                        <m:t>=</m:t>
                      </m:r>
                      <m:d>
                        <m:dPr>
                          <m:begChr m:val="{"/>
                          <m:endChr m:val=""/>
                          <m:ctrlPr>
                            <a:rPr i="1">
                              <a:latin typeface="Cambria Math" panose="02040503050406030204" pitchFamily="18" charset="0"/>
                            </a:rPr>
                          </m:ctrlPr>
                        </m:dPr>
                        <m:e>
                          <m:m>
                            <m:mPr>
                              <m:plcHide m:val="on"/>
                              <m:mcs>
                                <m:mc>
                                  <m:mcPr>
                                    <m:count m:val="2"/>
                                    <m:mcJc m:val="center"/>
                                  </m:mcPr>
                                </m:mc>
                              </m:mcs>
                              <m:ctrlPr>
                                <a:rPr i="1">
                                  <a:latin typeface="Cambria Math" panose="02040503050406030204" pitchFamily="18" charset="0"/>
                                </a:rPr>
                              </m:ctrlPr>
                            </m:mPr>
                            <m:mr>
                              <m:e>
                                <m:f>
                                  <m:fPr>
                                    <m:ctrlPr>
                                      <a:rPr i="1">
                                        <a:latin typeface="Cambria Math" panose="02040503050406030204" pitchFamily="18" charset="0"/>
                                      </a:rPr>
                                    </m:ctrlPr>
                                  </m:fPr>
                                  <m:num>
                                    <m:sSup>
                                      <m:sSupPr>
                                        <m:ctrlPr>
                                          <a:rPr i="1">
                                            <a:latin typeface="Cambria Math" panose="02040503050406030204" pitchFamily="18" charset="0"/>
                                          </a:rPr>
                                        </m:ctrlPr>
                                      </m:sSupPr>
                                      <m:e>
                                        <m:r>
                                          <a:rPr>
                                            <a:latin typeface="Cambria Math" panose="02040503050406030204" pitchFamily="18" charset="0"/>
                                          </a:rPr>
                                          <m:t>𝑏</m:t>
                                        </m:r>
                                      </m:e>
                                      <m:sup>
                                        <m:r>
                                          <a:rPr>
                                            <a:latin typeface="Cambria Math" panose="02040503050406030204" pitchFamily="18" charset="0"/>
                                          </a:rPr>
                                          <m:t>𝑎</m:t>
                                        </m:r>
                                      </m:sup>
                                    </m:sSup>
                                  </m:num>
                                  <m:den>
                                    <m:r>
                                      <a:rPr>
                                        <a:latin typeface="Cambria Math" panose="02040503050406030204" pitchFamily="18" charset="0"/>
                                      </a:rPr>
                                      <m:t>𝛤</m:t>
                                    </m:r>
                                    <m:d>
                                      <m:dPr>
                                        <m:ctrlPr>
                                          <a:rPr i="1">
                                            <a:latin typeface="Cambria Math" panose="02040503050406030204" pitchFamily="18" charset="0"/>
                                          </a:rPr>
                                        </m:ctrlPr>
                                      </m:dPr>
                                      <m:e>
                                        <m:r>
                                          <a:rPr>
                                            <a:latin typeface="Cambria Math" panose="02040503050406030204" pitchFamily="18" charset="0"/>
                                          </a:rPr>
                                          <m:t>𝑎</m:t>
                                        </m:r>
                                      </m:e>
                                    </m:d>
                                  </m:den>
                                </m:f>
                                <m:sSup>
                                  <m:sSupPr>
                                    <m:ctrlPr>
                                      <a:rPr i="1">
                                        <a:latin typeface="Cambria Math" panose="02040503050406030204" pitchFamily="18" charset="0"/>
                                      </a:rPr>
                                    </m:ctrlPr>
                                  </m:sSupPr>
                                  <m:e>
                                    <m:r>
                                      <a:rPr>
                                        <a:latin typeface="Cambria Math" panose="02040503050406030204" pitchFamily="18" charset="0"/>
                                      </a:rPr>
                                      <m:t>𝜆</m:t>
                                    </m:r>
                                  </m:e>
                                  <m:sup>
                                    <m:r>
                                      <a:rPr>
                                        <a:latin typeface="Cambria Math" panose="02040503050406030204" pitchFamily="18" charset="0"/>
                                      </a:rPr>
                                      <m:t>𝑎</m:t>
                                    </m:r>
                                    <m:r>
                                      <a:rPr>
                                        <a:latin typeface="Cambria Math" panose="02040503050406030204" pitchFamily="18" charset="0"/>
                                      </a:rPr>
                                      <m:t>−1</m:t>
                                    </m:r>
                                  </m:sup>
                                </m:sSup>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m:t>
                                    </m:r>
                                    <m:r>
                                      <a:rPr>
                                        <a:latin typeface="Cambria Math" panose="02040503050406030204" pitchFamily="18" charset="0"/>
                                      </a:rPr>
                                      <m:t>𝑏</m:t>
                                    </m:r>
                                    <m:r>
                                      <a:rPr>
                                        <a:latin typeface="Cambria Math" panose="02040503050406030204" pitchFamily="18" charset="0"/>
                                      </a:rPr>
                                      <m:t>𝜆</m:t>
                                    </m:r>
                                  </m:sup>
                                </m:sSup>
                              </m:e>
                              <m:e>
                                <m:r>
                                  <m:rPr>
                                    <m:nor/>
                                  </m:rPr>
                                  <a:rPr/>
                                  <m:t> </m:t>
                                </m:r>
                                <m:r>
                                  <m:rPr>
                                    <m:nor/>
                                  </m:rPr>
                                  <a:rPr/>
                                  <m:t>if</m:t>
                                </m:r>
                                <m:r>
                                  <m:rPr>
                                    <m:nor/>
                                  </m:rPr>
                                  <a:rPr/>
                                  <m:t> </m:t>
                                </m:r>
                                <m:r>
                                  <a:rPr>
                                    <a:latin typeface="Cambria Math" panose="02040503050406030204" pitchFamily="18" charset="0"/>
                                  </a:rPr>
                                  <m:t>𝜆</m:t>
                                </m:r>
                                <m:r>
                                  <a:rPr>
                                    <a:latin typeface="Cambria Math" panose="02040503050406030204" pitchFamily="18" charset="0"/>
                                  </a:rPr>
                                  <m:t>&gt;0</m:t>
                                </m:r>
                              </m:e>
                            </m:mr>
                            <m:mr>
                              <m:e>
                                <m:r>
                                  <a:rPr>
                                    <a:latin typeface="Cambria Math" panose="02040503050406030204" pitchFamily="18" charset="0"/>
                                  </a:rPr>
                                  <m:t>0</m:t>
                                </m:r>
                              </m:e>
                              <m:e>
                                <m:r>
                                  <m:rPr>
                                    <m:nor/>
                                  </m:rPr>
                                  <a:rPr/>
                                  <m:t> </m:t>
                                </m:r>
                                <m:r>
                                  <m:rPr>
                                    <m:nor/>
                                  </m:rPr>
                                  <a:rPr/>
                                  <m:t>otherwise</m:t>
                                </m:r>
                              </m:e>
                            </m:mr>
                          </m:m>
                        </m:e>
                      </m:d>
                    </m:oMath>
                  </m:oMathPara>
                </a14:m>
                <a:endParaRPr/>
              </a:p>
              <a:p>
                <a:pPr marL="0" lvl="0" indent="0">
                  <a:buNone/>
                </a:pPr>
                <a:r>
                  <a:t>where </a:t>
                </a:r>
                <a14:m>
                  <m:oMath xmlns:m="http://schemas.openxmlformats.org/officeDocument/2006/math">
                    <m:r>
                      <a:rPr>
                        <a:latin typeface="Cambria Math" panose="02040503050406030204" pitchFamily="18" charset="0"/>
                      </a:rPr>
                      <m:t>𝛤</m:t>
                    </m:r>
                    <m:d>
                      <m:dPr>
                        <m:ctrlPr>
                          <a:rPr i="1">
                            <a:latin typeface="Cambria Math" panose="02040503050406030204" pitchFamily="18" charset="0"/>
                          </a:rPr>
                        </m:ctrlPr>
                      </m:dPr>
                      <m:e>
                        <m:r>
                          <a:rPr>
                            <a:latin typeface="Cambria Math" panose="02040503050406030204" pitchFamily="18" charset="0"/>
                          </a:rPr>
                          <m:t>𝛼</m:t>
                        </m:r>
                      </m:e>
                    </m:d>
                    <m:r>
                      <a:rPr>
                        <a:latin typeface="Cambria Math" panose="02040503050406030204" pitchFamily="18" charset="0"/>
                      </a:rPr>
                      <m:t>=</m:t>
                    </m:r>
                    <m:nary>
                      <m:naryPr>
                        <m:limLoc m:val="subSup"/>
                        <m:ctrlPr>
                          <a:rPr i="1">
                            <a:latin typeface="Cambria Math" panose="02040503050406030204" pitchFamily="18" charset="0"/>
                          </a:rPr>
                        </m:ctrlPr>
                      </m:naryPr>
                      <m:sub>
                        <m:r>
                          <a:rPr>
                            <a:latin typeface="Cambria Math" panose="02040503050406030204" pitchFamily="18" charset="0"/>
                          </a:rPr>
                          <m:t>0</m:t>
                        </m:r>
                      </m:sub>
                      <m:sup>
                        <m:r>
                          <a:rPr>
                            <a:latin typeface="Cambria Math" panose="02040503050406030204" pitchFamily="18" charset="0"/>
                          </a:rPr>
                          <m:t>∞</m:t>
                        </m:r>
                      </m:sup>
                      <m:e>
                        <m:sSup>
                          <m:sSupPr>
                            <m:ctrlPr>
                              <a:rPr i="1">
                                <a:latin typeface="Cambria Math" panose="02040503050406030204" pitchFamily="18" charset="0"/>
                              </a:rPr>
                            </m:ctrlPr>
                          </m:sSupPr>
                          <m:e>
                            <m:r>
                              <a:rPr>
                                <a:latin typeface="Cambria Math" panose="02040503050406030204" pitchFamily="18" charset="0"/>
                              </a:rPr>
                              <m:t>𝑧</m:t>
                            </m:r>
                          </m:e>
                          <m:sup>
                            <m:r>
                              <a:rPr>
                                <a:latin typeface="Cambria Math" panose="02040503050406030204" pitchFamily="18" charset="0"/>
                              </a:rPr>
                              <m:t>𝛼</m:t>
                            </m:r>
                            <m:r>
                              <a:rPr>
                                <a:latin typeface="Cambria Math" panose="02040503050406030204" pitchFamily="18" charset="0"/>
                              </a:rPr>
                              <m:t>−1</m:t>
                            </m:r>
                          </m:sup>
                        </m:sSup>
                      </m:e>
                    </m:nary>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m:t>
                        </m:r>
                        <m:r>
                          <a:rPr>
                            <a:latin typeface="Cambria Math" panose="02040503050406030204" pitchFamily="18" charset="0"/>
                          </a:rPr>
                          <m:t>𝑧</m:t>
                        </m:r>
                      </m:sup>
                    </m:sSup>
                    <m:r>
                      <a:rPr>
                        <a:latin typeface="Cambria Math" panose="02040503050406030204" pitchFamily="18" charset="0"/>
                      </a:rPr>
                      <m:t>𝑑𝑧</m:t>
                    </m:r>
                  </m:oMath>
                </a14:m>
                <a:r>
                  <a:t> is the gamma function.</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And</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𝐸</m:t>
                      </m:r>
                      <m:d>
                        <m:dPr>
                          <m:ctrlPr>
                            <a:rPr i="1">
                              <a:latin typeface="Cambria Math" panose="02040503050406030204" pitchFamily="18" charset="0"/>
                            </a:rPr>
                          </m:ctrlPr>
                        </m:dPr>
                        <m:e>
                          <m:r>
                            <a:rPr>
                              <a:latin typeface="Cambria Math" panose="02040503050406030204" pitchFamily="18" charset="0"/>
                            </a:rPr>
                            <m:t>𝛬</m:t>
                          </m:r>
                        </m:e>
                      </m:d>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𝑎</m:t>
                          </m:r>
                        </m:num>
                        <m:den>
                          <m:r>
                            <a:rPr>
                              <a:latin typeface="Cambria Math" panose="02040503050406030204" pitchFamily="18" charset="0"/>
                            </a:rPr>
                            <m:t>𝑏</m:t>
                          </m:r>
                        </m:den>
                      </m:f>
                      <m:r>
                        <a:rPr>
                          <a:latin typeface="Cambria Math" panose="02040503050406030204" pitchFamily="18" charset="0"/>
                        </a:rPr>
                        <m:t>, </m:t>
                      </m:r>
                      <m:r>
                        <a:rPr>
                          <a:latin typeface="Cambria Math" panose="02040503050406030204" pitchFamily="18" charset="0"/>
                        </a:rPr>
                        <m:t>𝑉𝑎𝑟</m:t>
                      </m:r>
                      <m:d>
                        <m:dPr>
                          <m:ctrlPr>
                            <a:rPr i="1">
                              <a:latin typeface="Cambria Math" panose="02040503050406030204" pitchFamily="18" charset="0"/>
                            </a:rPr>
                          </m:ctrlPr>
                        </m:dPr>
                        <m:e>
                          <m:r>
                            <a:rPr>
                              <a:latin typeface="Cambria Math" panose="02040503050406030204" pitchFamily="18" charset="0"/>
                            </a:rPr>
                            <m:t>𝛬</m:t>
                          </m:r>
                        </m:e>
                      </m:d>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𝑎</m:t>
                          </m:r>
                        </m:num>
                        <m:den>
                          <m:sSup>
                            <m:sSupPr>
                              <m:ctrlPr>
                                <a:rPr i="1">
                                  <a:latin typeface="Cambria Math" panose="02040503050406030204" pitchFamily="18" charset="0"/>
                                </a:rPr>
                              </m:ctrlPr>
                            </m:sSupPr>
                            <m:e>
                              <m:r>
                                <a:rPr>
                                  <a:latin typeface="Cambria Math" panose="02040503050406030204" pitchFamily="18" charset="0"/>
                                </a:rPr>
                                <m:t>𝑏</m:t>
                              </m:r>
                            </m:e>
                            <m:sup>
                              <m:r>
                                <a:rPr>
                                  <a:latin typeface="Cambria Math" panose="02040503050406030204" pitchFamily="18" charset="0"/>
                                </a:rPr>
                                <m:t>2</m:t>
                              </m:r>
                            </m:sup>
                          </m:sSup>
                        </m:den>
                      </m:f>
                      <m:r>
                        <a:rPr>
                          <a:latin typeface="Cambria Math" panose="02040503050406030204" pitchFamily="18" charset="0"/>
                        </a:rPr>
                        <m:t>, </m:t>
                      </m:r>
                      <m:r>
                        <m:rPr>
                          <m:nor/>
                        </m:rPr>
                        <a:rPr/>
                        <m:t>mode</m:t>
                      </m:r>
                      <m:d>
                        <m:dPr>
                          <m:ctrlPr>
                            <a:rPr i="1">
                              <a:latin typeface="Cambria Math" panose="02040503050406030204" pitchFamily="18" charset="0"/>
                            </a:rPr>
                          </m:ctrlPr>
                        </m:dPr>
                        <m:e>
                          <m:r>
                            <a:rPr>
                              <a:latin typeface="Cambria Math" panose="02040503050406030204" pitchFamily="18" charset="0"/>
                            </a:rPr>
                            <m:t>𝛬</m:t>
                          </m:r>
                        </m:e>
                      </m:d>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𝑎</m:t>
                          </m:r>
                          <m:r>
                            <a:rPr>
                              <a:latin typeface="Cambria Math" panose="02040503050406030204" pitchFamily="18" charset="0"/>
                            </a:rPr>
                            <m:t>−1</m:t>
                          </m:r>
                        </m:num>
                        <m:den>
                          <m:r>
                            <a:rPr>
                              <a:latin typeface="Cambria Math" panose="02040503050406030204" pitchFamily="18" charset="0"/>
                            </a:rPr>
                            <m:t>𝑏</m:t>
                          </m:r>
                        </m:den>
                      </m:f>
                      <m:r>
                        <a:rPr>
                          <a:latin typeface="Cambria Math" panose="02040503050406030204" pitchFamily="18" charset="0"/>
                        </a:rPr>
                        <m:t> </m:t>
                      </m:r>
                      <m:r>
                        <m:rPr>
                          <m:nor/>
                        </m:rPr>
                        <a:rPr/>
                        <m:t> </m:t>
                      </m:r>
                      <m:r>
                        <m:rPr>
                          <m:nor/>
                        </m:rPr>
                        <a:rPr/>
                        <m:t>if</m:t>
                      </m:r>
                      <m:r>
                        <m:rPr>
                          <m:nor/>
                        </m:rPr>
                        <a:rPr/>
                        <m:t> </m:t>
                      </m:r>
                      <m:r>
                        <a:rPr>
                          <a:latin typeface="Cambria Math" panose="02040503050406030204" pitchFamily="18" charset="0"/>
                        </a:rPr>
                        <m:t>𝑎</m:t>
                      </m:r>
                      <m:r>
                        <a:rPr>
                          <a:latin typeface="Cambria Math" panose="02040503050406030204" pitchFamily="18" charset="0"/>
                        </a:rPr>
                        <m:t>&gt;1, 0</m:t>
                      </m:r>
                      <m:r>
                        <m:rPr>
                          <m:nor/>
                        </m:rPr>
                        <a:rPr/>
                        <m:t> </m:t>
                      </m:r>
                      <m:r>
                        <m:rPr>
                          <m:nor/>
                        </m:rPr>
                        <a:rPr/>
                        <m:t>otherwise</m:t>
                      </m:r>
                    </m:oMath>
                  </m:oMathPara>
                </a14:m>
                <a:endParaRP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1206" t="-45257" b="-50407"/>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68</a:t>
            </a:fld>
            <a:endParaRPr lang="en-GB"/>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Example (cont’d)</a:t>
            </a:r>
          </a:p>
        </p:txBody>
      </p:sp>
      <p:pic>
        <p:nvPicPr>
          <p:cNvPr id="3" name="Picture 1" descr="Chanco_STA623_BDA_2025_Henrion_Session2_files/figure-pptx/unnamed-chunk-10-1.png"/>
          <p:cNvPicPr>
            <a:picLocks noGrp="1" noChangeAspect="1"/>
          </p:cNvPicPr>
          <p:nvPr/>
        </p:nvPicPr>
        <p:blipFill>
          <a:blip r:embed="rId2"/>
          <a:stretch>
            <a:fillRect/>
          </a:stretch>
        </p:blipFill>
        <p:spPr bwMode="auto">
          <a:xfrm>
            <a:off x="1955800" y="1816100"/>
            <a:ext cx="8280400" cy="4660900"/>
          </a:xfrm>
          <a:prstGeom prst="rect">
            <a:avLst/>
          </a:prstGeom>
          <a:noFill/>
          <a:ln w="9525">
            <a:noFill/>
            <a:headEnd/>
            <a:tailEnd/>
          </a:ln>
        </p:spPr>
      </p:pic>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69</a:t>
            </a:fld>
            <a:endParaRPr lang="en-GB"/>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Bayesian inference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lnSpcReduction="10000"/>
              </a:bodyPr>
              <a:lstStyle/>
              <a:p>
                <a:pPr marL="0" lvl="0" indent="0">
                  <a:buNone/>
                </a:pPr>
                <a:r>
                  <a:t>Suppose doctors collect data on people presenting with smallpox and chickenpox and the symptoms they present.</a:t>
                </a:r>
              </a:p>
              <a:p>
                <a:pPr marL="0" lvl="0" indent="0">
                  <a:buNone/>
                </a:pPr>
                <a:r>
                  <a:t>Based on this, the doctor will calculate</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r>
                            <m:rPr>
                              <m:nor/>
                            </m:rPr>
                            <a:rPr/>
                            <m:t>spots</m:t>
                          </m:r>
                          <m:r>
                            <m:rPr>
                              <m:nor/>
                            </m:rPr>
                            <a:rPr/>
                            <m:t> </m:t>
                          </m:r>
                          <m:r>
                            <a:rPr>
                              <a:latin typeface="Cambria Math" panose="02040503050406030204" pitchFamily="18" charset="0"/>
                            </a:rPr>
                            <m:t>|</m:t>
                          </m:r>
                          <m:r>
                            <m:rPr>
                              <m:nor/>
                            </m:rPr>
                            <a:rPr/>
                            <m:t> </m:t>
                          </m:r>
                          <m:r>
                            <m:rPr>
                              <m:nor/>
                            </m:rPr>
                            <a:rPr/>
                            <m:t>smallpox</m:t>
                          </m:r>
                        </m:e>
                      </m:d>
                      <m:r>
                        <a:rPr>
                          <a:latin typeface="Cambria Math" panose="02040503050406030204" pitchFamily="18" charset="0"/>
                        </a:rPr>
                        <m:t>=0.9</m:t>
                      </m:r>
                    </m:oMath>
                  </m:oMathPara>
                </a14:m>
                <a:endParaRPr/>
              </a:p>
              <a:p>
                <a:pPr marL="0" lvl="0" indent="0">
                  <a:buNone/>
                </a:pPr>
                <a:r>
                  <a:t>and</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r>
                            <m:rPr>
                              <m:nor/>
                            </m:rPr>
                            <a:rPr/>
                            <m:t>spots</m:t>
                          </m:r>
                          <m:r>
                            <m:rPr>
                              <m:nor/>
                            </m:rPr>
                            <a:rPr/>
                            <m:t> </m:t>
                          </m:r>
                          <m:r>
                            <a:rPr>
                              <a:latin typeface="Cambria Math" panose="02040503050406030204" pitchFamily="18" charset="0"/>
                            </a:rPr>
                            <m:t>|</m:t>
                          </m:r>
                          <m:r>
                            <m:rPr>
                              <m:nor/>
                            </m:rPr>
                            <a:rPr/>
                            <m:t> </m:t>
                          </m:r>
                          <m:r>
                            <m:rPr>
                              <m:nor/>
                            </m:rPr>
                            <a:rPr/>
                            <m:t>chickenpox</m:t>
                          </m:r>
                        </m:e>
                      </m:d>
                      <m:r>
                        <a:rPr>
                          <a:latin typeface="Cambria Math" panose="02040503050406030204" pitchFamily="18" charset="0"/>
                        </a:rPr>
                        <m:t>=0.8</m:t>
                      </m:r>
                    </m:oMath>
                  </m:oMathPara>
                </a14:m>
                <a:endParaRPr/>
              </a:p>
              <a:p>
                <a:pPr marL="0" lvl="0" indent="0">
                  <a:buNone/>
                </a:pPr>
                <a:r>
                  <a:t>These two expression are called the </a:t>
                </a:r>
                <a:r>
                  <a:rPr i="1"/>
                  <a:t>likelihood</a:t>
                </a:r>
                <a:r>
                  <a:t> of smallpox / chickenpox and are obtained from the </a:t>
                </a:r>
                <a:r>
                  <a:rPr i="1"/>
                  <a:t>sampling model</a:t>
                </a:r>
                <a:r>
                  <a:t> that we assume for the data.</a:t>
                </a:r>
              </a:p>
              <a:p>
                <a:pPr marL="0" lvl="0" indent="0">
                  <a:buNone/>
                </a:pPr>
                <a:r>
                  <a:t>The maximum likelihood estimate for the disease based on these two is smallpox.</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1206" t="-2981" r="-1568"/>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7</a:t>
            </a:fld>
            <a:endParaRPr lang="en-GB"/>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Example (cont’d)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lnSpcReduction="10000"/>
              </a:bodyPr>
              <a:lstStyle/>
              <a:p>
                <a:pPr marL="0" lvl="0" indent="0">
                  <a:buNone/>
                </a:pPr>
                <a:r>
                  <a:t>Suppose</a:t>
                </a:r>
              </a:p>
              <a:p>
                <a:pPr marL="0" lvl="0" indent="0">
                  <a:buNone/>
                </a:pPr>
                <a14:m>
                  <m:oMathPara xmlns:m="http://schemas.openxmlformats.org/officeDocument/2006/math">
                    <m:oMathParaPr>
                      <m:jc m:val="center"/>
                    </m:oMathParaPr>
                    <m:oMath xmlns:m="http://schemas.openxmlformats.org/officeDocument/2006/math">
                      <m:d>
                        <m:dPr>
                          <m:begChr m:val="{"/>
                          <m:endChr m:val=""/>
                          <m:ctrlPr>
                            <a:rPr>
                              <a:latin typeface="Cambria Math" panose="02040503050406030204" pitchFamily="18" charset="0"/>
                            </a:rPr>
                          </m:ctrlPr>
                        </m:dPr>
                        <m:e>
                          <m:m>
                            <m:mPr>
                              <m:plcHide m:val="on"/>
                              <m:mcs>
                                <m:mc>
                                  <m:mcPr>
                                    <m:count m:val="2"/>
                                    <m:mcJc m:val="center"/>
                                  </m:mcPr>
                                </m:mc>
                              </m:mcs>
                              <m:ctrlPr>
                                <a:rPr>
                                  <a:latin typeface="Cambria Math" panose="02040503050406030204" pitchFamily="18" charset="0"/>
                                </a:rPr>
                              </m:ctrlPr>
                            </m:mPr>
                            <m:mr>
                              <m:e>
                                <m:sSub>
                                  <m:sSubPr>
                                    <m:ctrlPr>
                                      <a:rPr>
                                        <a:latin typeface="Cambria Math" panose="02040503050406030204" pitchFamily="18" charset="0"/>
                                      </a:rPr>
                                    </m:ctrlPr>
                                  </m:sSubPr>
                                  <m:e>
                                    <m:r>
                                      <a:rPr>
                                        <a:latin typeface="Cambria Math" panose="02040503050406030204" pitchFamily="18" charset="0"/>
                                      </a:rPr>
                                      <m:t>𝑌</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𝑌</m:t>
                                    </m:r>
                                  </m:e>
                                  <m:sub>
                                    <m:r>
                                      <a:rPr>
                                        <a:latin typeface="Cambria Math" panose="02040503050406030204" pitchFamily="18" charset="0"/>
                                      </a:rPr>
                                      <m:t>𝑛</m:t>
                                    </m:r>
                                  </m:sub>
                                </m:sSub>
                                <m:sSub>
                                  <m:sSubPr>
                                    <m:ctrlPr>
                                      <a:rPr i="1">
                                        <a:latin typeface="Cambria Math" panose="02040503050406030204" pitchFamily="18" charset="0"/>
                                      </a:rPr>
                                    </m:ctrlPr>
                                  </m:sSubPr>
                                  <m:e>
                                    <m:r>
                                      <a:rPr>
                                        <a:latin typeface="Cambria Math" panose="02040503050406030204" pitchFamily="18" charset="0"/>
                                      </a:rPr>
                                      <m:t>∼</m:t>
                                    </m:r>
                                  </m:e>
                                  <m:sub>
                                    <m:r>
                                      <m:rPr>
                                        <m:nor/>
                                      </m:rPr>
                                      <a:rPr/>
                                      <m:t>iid</m:t>
                                    </m:r>
                                  </m:sub>
                                </m:sSub>
                                <m:r>
                                  <m:rPr>
                                    <m:nor/>
                                  </m:rPr>
                                  <a:rPr/>
                                  <m:t>Pois</m:t>
                                </m:r>
                                <m:d>
                                  <m:dPr>
                                    <m:ctrlPr>
                                      <a:rPr i="1">
                                        <a:latin typeface="Cambria Math" panose="02040503050406030204" pitchFamily="18" charset="0"/>
                                      </a:rPr>
                                    </m:ctrlPr>
                                  </m:dPr>
                                  <m:e>
                                    <m:r>
                                      <a:rPr>
                                        <a:latin typeface="Cambria Math" panose="02040503050406030204" pitchFamily="18" charset="0"/>
                                      </a:rPr>
                                      <m:t>𝜆</m:t>
                                    </m:r>
                                  </m:e>
                                </m:d>
                                <m:r>
                                  <a:rPr>
                                    <a:latin typeface="Cambria Math" panose="02040503050406030204" pitchFamily="18" charset="0"/>
                                  </a:rPr>
                                  <m:t> </m:t>
                                </m:r>
                              </m:e>
                              <m:e>
                                <m:r>
                                  <m:rPr>
                                    <m:nor/>
                                  </m:rPr>
                                  <a:rPr/>
                                  <m:t>(</m:t>
                                </m:r>
                                <m:r>
                                  <m:rPr>
                                    <m:nor/>
                                  </m:rPr>
                                  <a:rPr/>
                                  <m:t>sampling</m:t>
                                </m:r>
                                <m:r>
                                  <m:rPr>
                                    <m:nor/>
                                  </m:rPr>
                                  <a:rPr/>
                                  <m:t> </m:t>
                                </m:r>
                                <m:r>
                                  <m:rPr>
                                    <m:nor/>
                                  </m:rPr>
                                  <a:rPr/>
                                  <m:t>model</m:t>
                                </m:r>
                                <m:r>
                                  <m:rPr>
                                    <m:nor/>
                                  </m:rPr>
                                  <a:rPr/>
                                  <m:t>)</m:t>
                                </m:r>
                              </m:e>
                            </m:mr>
                            <m:mr>
                              <m:e/>
                              <m:e/>
                            </m:mr>
                            <m:mr>
                              <m:e>
                                <m:r>
                                  <a:rPr>
                                    <a:latin typeface="Cambria Math" panose="02040503050406030204" pitchFamily="18" charset="0"/>
                                  </a:rPr>
                                  <m:t>𝜆</m:t>
                                </m:r>
                                <m:r>
                                  <a:rPr>
                                    <a:latin typeface="Cambria Math" panose="02040503050406030204" pitchFamily="18" charset="0"/>
                                  </a:rPr>
                                  <m:t>∼</m:t>
                                </m:r>
                                <m:r>
                                  <a:rPr>
                                    <a:latin typeface="Cambria Math" panose="02040503050406030204" pitchFamily="18" charset="0"/>
                                  </a:rPr>
                                  <m:t>𝛤</m:t>
                                </m:r>
                                <m:d>
                                  <m:dPr>
                                    <m:ctrlPr>
                                      <a:rPr i="1">
                                        <a:latin typeface="Cambria Math" panose="02040503050406030204" pitchFamily="18" charset="0"/>
                                      </a:rPr>
                                    </m:ctrlPr>
                                  </m:dPr>
                                  <m:e>
                                    <m:r>
                                      <a:rPr>
                                        <a:latin typeface="Cambria Math" panose="02040503050406030204" pitchFamily="18" charset="0"/>
                                      </a:rPr>
                                      <m:t>𝑎</m:t>
                                    </m:r>
                                    <m:r>
                                      <a:rPr>
                                        <a:latin typeface="Cambria Math" panose="02040503050406030204" pitchFamily="18" charset="0"/>
                                      </a:rPr>
                                      <m:t>,</m:t>
                                    </m:r>
                                    <m:r>
                                      <a:rPr>
                                        <a:latin typeface="Cambria Math" panose="02040503050406030204" pitchFamily="18" charset="0"/>
                                      </a:rPr>
                                      <m:t>𝑏</m:t>
                                    </m:r>
                                  </m:e>
                                </m:d>
                              </m:e>
                              <m:e>
                                <m:r>
                                  <m:rPr>
                                    <m:nor/>
                                  </m:rPr>
                                  <a:rPr/>
                                  <m:t>(</m:t>
                                </m:r>
                                <m:r>
                                  <m:rPr>
                                    <m:nor/>
                                  </m:rPr>
                                  <a:rPr/>
                                  <m:t>prior</m:t>
                                </m:r>
                                <m:r>
                                  <m:rPr>
                                    <m:nor/>
                                  </m:rPr>
                                  <a:rPr/>
                                  <m:t> </m:t>
                                </m:r>
                                <m:r>
                                  <m:rPr>
                                    <m:nor/>
                                  </m:rPr>
                                  <a:rPr/>
                                  <m:t>distribution</m:t>
                                </m:r>
                                <m:r>
                                  <m:rPr>
                                    <m:nor/>
                                  </m:rPr>
                                  <a:rPr/>
                                  <m:t>)</m:t>
                                </m:r>
                              </m:e>
                            </m:mr>
                          </m:m>
                        </m:e>
                      </m:d>
                    </m:oMath>
                  </m:oMathPara>
                </a14:m>
                <a:endParaRPr/>
              </a:p>
              <a:p>
                <a:pPr marL="0" lvl="0" indent="0">
                  <a:buNone/>
                </a:pPr>
                <a:r>
                  <a:t>Then</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m>
                        <m:mPr>
                          <m:plcHide m:val="on"/>
                          <m:mcs>
                            <m:mc>
                              <m:mcPr>
                                <m:count m:val="3"/>
                                <m:mcJc m:val="center"/>
                              </m:mcPr>
                            </m:mc>
                          </m:mcs>
                          <m:ctrlPr>
                            <a:rPr>
                              <a:latin typeface="Cambria Math" panose="02040503050406030204" pitchFamily="18" charset="0"/>
                            </a:rPr>
                          </m:ctrlPr>
                        </m:mPr>
                        <m:mr>
                          <m:e>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𝜆</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e>
                            </m:d>
                          </m:e>
                          <m:e>
                            <m:r>
                              <a:rPr>
                                <a:latin typeface="Cambria Math" panose="02040503050406030204" pitchFamily="18" charset="0"/>
                              </a:rPr>
                              <m:t>∝</m:t>
                            </m:r>
                          </m:e>
                          <m:e>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𝜆</m:t>
                                </m:r>
                              </m:e>
                            </m:d>
                            <m:r>
                              <a:rPr>
                                <a:latin typeface="Cambria Math" panose="02040503050406030204" pitchFamily="18" charset="0"/>
                              </a:rPr>
                              <m:t> </m:t>
                            </m:r>
                            <m:r>
                              <a:rPr>
                                <a:latin typeface="Cambria Math" panose="02040503050406030204" pitchFamily="18" charset="0"/>
                              </a:rPr>
                              <m:t>𝑝</m:t>
                            </m:r>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e>
                            </m:d>
                          </m:e>
                        </m:mr>
                        <m:mr>
                          <m:e/>
                          <m:e>
                            <m:r>
                              <a:rPr>
                                <a:latin typeface="Cambria Math" panose="02040503050406030204" pitchFamily="18" charset="0"/>
                              </a:rPr>
                              <m:t>∝</m:t>
                            </m:r>
                          </m:e>
                          <m:e>
                            <m:d>
                              <m:dPr>
                                <m:ctrlPr>
                                  <a:rPr i="1">
                                    <a:latin typeface="Cambria Math" panose="02040503050406030204" pitchFamily="18" charset="0"/>
                                  </a:rPr>
                                </m:ctrlPr>
                              </m:dPr>
                              <m:e>
                                <m:sSup>
                                  <m:sSupPr>
                                    <m:ctrlPr>
                                      <a:rPr i="1">
                                        <a:latin typeface="Cambria Math" panose="02040503050406030204" pitchFamily="18" charset="0"/>
                                      </a:rPr>
                                    </m:ctrlPr>
                                  </m:sSupPr>
                                  <m:e>
                                    <m:r>
                                      <a:rPr>
                                        <a:latin typeface="Cambria Math" panose="02040503050406030204" pitchFamily="18" charset="0"/>
                                      </a:rPr>
                                      <m:t>𝜆</m:t>
                                    </m:r>
                                  </m:e>
                                  <m:sup>
                                    <m:r>
                                      <a:rPr>
                                        <a:latin typeface="Cambria Math" panose="02040503050406030204" pitchFamily="18" charset="0"/>
                                      </a:rPr>
                                      <m:t>𝑎</m:t>
                                    </m:r>
                                    <m:r>
                                      <a:rPr>
                                        <a:latin typeface="Cambria Math" panose="02040503050406030204" pitchFamily="18" charset="0"/>
                                      </a:rPr>
                                      <m:t>−1</m:t>
                                    </m:r>
                                  </m:sup>
                                </m:sSup>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m:t>
                                    </m:r>
                                    <m:r>
                                      <a:rPr>
                                        <a:latin typeface="Cambria Math" panose="02040503050406030204" pitchFamily="18" charset="0"/>
                                      </a:rPr>
                                      <m:t>𝑏</m:t>
                                    </m:r>
                                    <m:r>
                                      <a:rPr>
                                        <a:latin typeface="Cambria Math" panose="02040503050406030204" pitchFamily="18" charset="0"/>
                                      </a:rPr>
                                      <m:t>𝜆</m:t>
                                    </m:r>
                                  </m:sup>
                                </m:sSup>
                              </m:e>
                            </m:d>
                            <m:d>
                              <m:dPr>
                                <m:ctrlPr>
                                  <a:rPr i="1">
                                    <a:latin typeface="Cambria Math" panose="02040503050406030204" pitchFamily="18" charset="0"/>
                                  </a:rPr>
                                </m:ctrlPr>
                              </m:dPr>
                              <m:e>
                                <m:sSup>
                                  <m:sSupPr>
                                    <m:ctrlPr>
                                      <a:rPr i="1">
                                        <a:latin typeface="Cambria Math" panose="02040503050406030204" pitchFamily="18" charset="0"/>
                                      </a:rPr>
                                    </m:ctrlPr>
                                  </m:sSupPr>
                                  <m:e>
                                    <m:r>
                                      <a:rPr>
                                        <a:latin typeface="Cambria Math" panose="02040503050406030204" pitchFamily="18" charset="0"/>
                                      </a:rPr>
                                      <m:t>𝜆</m:t>
                                    </m:r>
                                  </m:e>
                                  <m:sup>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𝑖</m:t>
                                        </m:r>
                                      </m:sub>
                                    </m:sSub>
                                  </m:sup>
                                </m:sSup>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m:t>
                                    </m:r>
                                    <m:r>
                                      <a:rPr>
                                        <a:latin typeface="Cambria Math" panose="02040503050406030204" pitchFamily="18" charset="0"/>
                                      </a:rPr>
                                      <m:t>𝑛</m:t>
                                    </m:r>
                                    <m:r>
                                      <a:rPr>
                                        <a:latin typeface="Cambria Math" panose="02040503050406030204" pitchFamily="18" charset="0"/>
                                      </a:rPr>
                                      <m:t>𝜆</m:t>
                                    </m:r>
                                  </m:sup>
                                </m:sSup>
                              </m:e>
                            </m:d>
                          </m:e>
                        </m:mr>
                        <m:mr>
                          <m:e/>
                          <m:e>
                            <m:r>
                              <a:rPr>
                                <a:latin typeface="Cambria Math" panose="02040503050406030204" pitchFamily="18" charset="0"/>
                              </a:rPr>
                              <m:t>∝</m:t>
                            </m:r>
                          </m:e>
                          <m:e>
                            <m:sSup>
                              <m:sSupPr>
                                <m:ctrlPr>
                                  <a:rPr i="1">
                                    <a:latin typeface="Cambria Math" panose="02040503050406030204" pitchFamily="18" charset="0"/>
                                  </a:rPr>
                                </m:ctrlPr>
                              </m:sSupPr>
                              <m:e>
                                <m:r>
                                  <a:rPr>
                                    <a:latin typeface="Cambria Math" panose="02040503050406030204" pitchFamily="18" charset="0"/>
                                  </a:rPr>
                                  <m:t>𝜆</m:t>
                                </m:r>
                              </m:e>
                              <m:sup>
                                <m:r>
                                  <a:rPr>
                                    <a:latin typeface="Cambria Math" panose="02040503050406030204" pitchFamily="18" charset="0"/>
                                  </a:rPr>
                                  <m:t>𝑎</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𝑖</m:t>
                                    </m:r>
                                  </m:sub>
                                </m:sSub>
                                <m:r>
                                  <a:rPr>
                                    <a:latin typeface="Cambria Math" panose="02040503050406030204" pitchFamily="18" charset="0"/>
                                  </a:rPr>
                                  <m:t>−1</m:t>
                                </m:r>
                              </m:sup>
                            </m:sSup>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m:t>
                                </m:r>
                                <m:d>
                                  <m:dPr>
                                    <m:ctrlPr>
                                      <a:rPr i="1">
                                        <a:latin typeface="Cambria Math" panose="02040503050406030204" pitchFamily="18" charset="0"/>
                                      </a:rPr>
                                    </m:ctrlPr>
                                  </m:dPr>
                                  <m:e>
                                    <m:r>
                                      <a:rPr>
                                        <a:latin typeface="Cambria Math" panose="02040503050406030204" pitchFamily="18" charset="0"/>
                                      </a:rPr>
                                      <m:t>𝑏</m:t>
                                    </m:r>
                                    <m:r>
                                      <a:rPr>
                                        <a:latin typeface="Cambria Math" panose="02040503050406030204" pitchFamily="18" charset="0"/>
                                      </a:rPr>
                                      <m:t>+</m:t>
                                    </m:r>
                                    <m:r>
                                      <a:rPr>
                                        <a:latin typeface="Cambria Math" panose="02040503050406030204" pitchFamily="18" charset="0"/>
                                      </a:rPr>
                                      <m:t>𝑛</m:t>
                                    </m:r>
                                  </m:e>
                                </m:d>
                                <m:r>
                                  <a:rPr>
                                    <a:latin typeface="Cambria Math" panose="02040503050406030204" pitchFamily="18" charset="0"/>
                                  </a:rPr>
                                  <m:t>𝜆</m:t>
                                </m:r>
                              </m:sup>
                            </m:sSup>
                          </m:e>
                        </m:mr>
                      </m:m>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This is a </a:t>
                </a:r>
                <a14:m>
                  <m:oMath xmlns:m="http://schemas.openxmlformats.org/officeDocument/2006/math">
                    <m:r>
                      <a:rPr>
                        <a:latin typeface="Cambria Math" panose="02040503050406030204" pitchFamily="18" charset="0"/>
                      </a:rPr>
                      <m:t>𝛤</m:t>
                    </m:r>
                    <m:d>
                      <m:dPr>
                        <m:ctrlPr>
                          <a:rPr i="1">
                            <a:latin typeface="Cambria Math" panose="02040503050406030204" pitchFamily="18" charset="0"/>
                          </a:rPr>
                        </m:ctrlPr>
                      </m:dPr>
                      <m:e>
                        <m:r>
                          <a:rPr>
                            <a:latin typeface="Cambria Math" panose="02040503050406030204" pitchFamily="18" charset="0"/>
                          </a:rPr>
                          <m:t>𝑎</m:t>
                        </m:r>
                        <m:r>
                          <a:rPr>
                            <a:latin typeface="Cambria Math" panose="02040503050406030204" pitchFamily="18" charset="0"/>
                          </a:rPr>
                          <m:t>+</m:t>
                        </m:r>
                        <m:nary>
                          <m:naryPr>
                            <m:chr m:val="∑"/>
                            <m:limLoc m:val="undOvr"/>
                            <m:ctrlPr>
                              <a:rPr i="1">
                                <a:latin typeface="Cambria Math" panose="02040503050406030204" pitchFamily="18" charset="0"/>
                              </a:rPr>
                            </m:ctrlPr>
                          </m:naryPr>
                          <m:sub>
                            <m:r>
                              <a:rPr>
                                <a:latin typeface="Cambria Math" panose="02040503050406030204" pitchFamily="18" charset="0"/>
                              </a:rPr>
                              <m:t>𝑖</m:t>
                            </m:r>
                          </m:sub>
                          <m:sup>
                            <m:r>
                              <a:rPr>
                                <a:latin typeface="Cambria Math" panose="02040503050406030204" pitchFamily="18" charset="0"/>
                              </a:rPr>
                              <m:t>​</m:t>
                            </m:r>
                          </m:sup>
                          <m:e>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𝑖</m:t>
                                </m:r>
                              </m:sub>
                            </m:sSub>
                          </m:e>
                        </m:nary>
                        <m:r>
                          <a:rPr>
                            <a:latin typeface="Cambria Math" panose="02040503050406030204" pitchFamily="18" charset="0"/>
                          </a:rPr>
                          <m:t>,</m:t>
                        </m:r>
                        <m:r>
                          <a:rPr>
                            <a:latin typeface="Cambria Math" panose="02040503050406030204" pitchFamily="18" charset="0"/>
                          </a:rPr>
                          <m:t>𝑏</m:t>
                        </m:r>
                        <m:r>
                          <a:rPr>
                            <a:latin typeface="Cambria Math" panose="02040503050406030204" pitchFamily="18" charset="0"/>
                          </a:rPr>
                          <m:t>+</m:t>
                        </m:r>
                        <m:r>
                          <a:rPr>
                            <a:latin typeface="Cambria Math" panose="02040503050406030204" pitchFamily="18" charset="0"/>
                          </a:rPr>
                          <m:t>𝑛</m:t>
                        </m:r>
                      </m:e>
                    </m:d>
                  </m:oMath>
                </a14:m>
                <a:r>
                  <a:t> distribution.</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5790" t="-62331" b="-33333"/>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70</a:t>
            </a:fld>
            <a:endParaRPr lang="en-GB"/>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Example (cont’d)</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So we see that</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d>
                    <m:dPr>
                      <m:begChr m:val="{"/>
                      <m:endChr m:val=""/>
                      <m:ctrlPr>
                        <a:rPr>
                          <a:latin typeface="Cambria Math" panose="02040503050406030204" pitchFamily="18" charset="0"/>
                        </a:rPr>
                      </m:ctrlPr>
                    </m:dPr>
                    <m:e>
                      <m:m>
                        <m:mPr>
                          <m:plcHide m:val="on"/>
                          <m:mcs>
                            <m:mc>
                              <m:mcPr>
                                <m:count m:val="2"/>
                                <m:mcJc m:val="center"/>
                              </m:mcPr>
                            </m:mc>
                          </m:mcs>
                          <m:ctrlPr>
                            <a:rPr>
                              <a:latin typeface="Cambria Math" panose="02040503050406030204" pitchFamily="18" charset="0"/>
                            </a:rPr>
                          </m:ctrlPr>
                        </m:mPr>
                        <m:mr>
                          <m:e>
                            <m:r>
                              <m:rPr>
                                <m:nor/>
                              </m:rPr>
                              <a:rPr/>
                              <m:t>prior</m:t>
                            </m:r>
                            <m:r>
                              <m:rPr>
                                <m:nor/>
                              </m:rPr>
                              <a:rPr/>
                              <m:t> </m:t>
                            </m:r>
                            <m:r>
                              <a:rPr>
                                <a:latin typeface="Cambria Math" panose="02040503050406030204" pitchFamily="18" charset="0"/>
                              </a:rPr>
                              <m:t> </m:t>
                            </m:r>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𝜆</m:t>
                                </m:r>
                              </m:e>
                            </m:d>
                          </m:e>
                          <m:e>
                            <m:r>
                              <a:rPr>
                                <a:latin typeface="Cambria Math" panose="02040503050406030204" pitchFamily="18" charset="0"/>
                              </a:rPr>
                              <m:t>=</m:t>
                            </m:r>
                            <m:r>
                              <a:rPr>
                                <a:latin typeface="Cambria Math" panose="02040503050406030204" pitchFamily="18" charset="0"/>
                              </a:rPr>
                              <m:t>𝛤</m:t>
                            </m:r>
                            <m:d>
                              <m:dPr>
                                <m:ctrlPr>
                                  <a:rPr i="1">
                                    <a:latin typeface="Cambria Math" panose="02040503050406030204" pitchFamily="18" charset="0"/>
                                  </a:rPr>
                                </m:ctrlPr>
                              </m:dPr>
                              <m:e>
                                <m:r>
                                  <a:rPr>
                                    <a:latin typeface="Cambria Math" panose="02040503050406030204" pitchFamily="18" charset="0"/>
                                  </a:rPr>
                                  <m:t>𝑎</m:t>
                                </m:r>
                                <m:r>
                                  <a:rPr>
                                    <a:latin typeface="Cambria Math" panose="02040503050406030204" pitchFamily="18" charset="0"/>
                                  </a:rPr>
                                  <m:t>,</m:t>
                                </m:r>
                                <m:r>
                                  <a:rPr>
                                    <a:latin typeface="Cambria Math" panose="02040503050406030204" pitchFamily="18" charset="0"/>
                                  </a:rPr>
                                  <m:t>𝑏</m:t>
                                </m:r>
                              </m:e>
                            </m:d>
                          </m:e>
                        </m:mr>
                        <m:mr>
                          <m:e/>
                          <m:e/>
                        </m:mr>
                        <m:mr>
                          <m:e>
                            <m:r>
                              <m:rPr>
                                <m:nor/>
                              </m:rPr>
                              <a:rPr/>
                              <m:t>likelihood</m:t>
                            </m:r>
                            <m:r>
                              <m:rPr>
                                <m:nor/>
                              </m:rPr>
                              <a:rPr/>
                              <m:t> </m:t>
                            </m:r>
                            <m:r>
                              <a:rPr>
                                <a:latin typeface="Cambria Math" panose="02040503050406030204" pitchFamily="18" charset="0"/>
                              </a:rPr>
                              <m:t> </m:t>
                            </m:r>
                            <m:r>
                              <a:rPr>
                                <a:latin typeface="Cambria Math" panose="02040503050406030204" pitchFamily="18" charset="0"/>
                              </a:rPr>
                              <m:t>𝑝</m:t>
                            </m:r>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𝑖</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r>
                                  <a:rPr>
                                    <a:latin typeface="Cambria Math" panose="02040503050406030204" pitchFamily="18" charset="0"/>
                                  </a:rPr>
                                  <m:t>|</m:t>
                                </m:r>
                                <m:r>
                                  <a:rPr>
                                    <a:latin typeface="Cambria Math" panose="02040503050406030204" pitchFamily="18" charset="0"/>
                                  </a:rPr>
                                  <m:t>𝜆</m:t>
                                </m:r>
                              </m:e>
                            </m:d>
                          </m:e>
                          <m:e>
                            <m:r>
                              <a:rPr>
                                <a:latin typeface="Cambria Math" panose="02040503050406030204" pitchFamily="18" charset="0"/>
                              </a:rPr>
                              <m:t>=</m:t>
                            </m:r>
                            <m:r>
                              <m:rPr>
                                <m:nor/>
                              </m:rPr>
                              <a:rPr/>
                              <m:t>Pois</m:t>
                            </m:r>
                            <m:d>
                              <m:dPr>
                                <m:ctrlPr>
                                  <a:rPr i="1">
                                    <a:latin typeface="Cambria Math" panose="02040503050406030204" pitchFamily="18" charset="0"/>
                                  </a:rPr>
                                </m:ctrlPr>
                              </m:dPr>
                              <m:e>
                                <m:r>
                                  <a:rPr>
                                    <a:latin typeface="Cambria Math" panose="02040503050406030204" pitchFamily="18" charset="0"/>
                                  </a:rPr>
                                  <m:t>𝜆</m:t>
                                </m:r>
                              </m:e>
                            </m:d>
                          </m:e>
                        </m:mr>
                      </m:m>
                    </m:e>
                  </m:d>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m:t>
                  </m:r>
                  <m:r>
                    <m:rPr>
                      <m:nor/>
                    </m:rPr>
                    <a:rPr/>
                    <m:t>posterior</m:t>
                  </m:r>
                  <m:r>
                    <m:rPr>
                      <m:nor/>
                    </m:rPr>
                    <a:rPr/>
                    <m:t> </m:t>
                  </m:r>
                  <m:r>
                    <a:rPr>
                      <a:latin typeface="Cambria Math" panose="02040503050406030204" pitchFamily="18" charset="0"/>
                    </a:rPr>
                    <m:t> </m:t>
                  </m:r>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𝜆</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e>
                  </m:d>
                  <m:r>
                    <a:rPr>
                      <a:latin typeface="Cambria Math" panose="02040503050406030204" pitchFamily="18" charset="0"/>
                    </a:rPr>
                    <m:t>=</m:t>
                  </m:r>
                  <m:r>
                    <a:rPr>
                      <a:latin typeface="Cambria Math" panose="02040503050406030204" pitchFamily="18" charset="0"/>
                    </a:rPr>
                    <m:t>𝛤</m:t>
                  </m:r>
                  <m:d>
                    <m:dPr>
                      <m:ctrlPr>
                        <a:rPr i="1">
                          <a:latin typeface="Cambria Math" panose="02040503050406030204" pitchFamily="18" charset="0"/>
                        </a:rPr>
                      </m:ctrlPr>
                    </m:dPr>
                    <m:e>
                      <m:r>
                        <a:rPr>
                          <a:latin typeface="Cambria Math" panose="02040503050406030204" pitchFamily="18" charset="0"/>
                        </a:rPr>
                        <m:t>𝑎</m:t>
                      </m:r>
                      <m:r>
                        <a:rPr>
                          <a:latin typeface="Cambria Math" panose="02040503050406030204" pitchFamily="18" charset="0"/>
                        </a:rPr>
                        <m:t>+</m:t>
                      </m:r>
                      <m:nary>
                        <m:naryPr>
                          <m:chr m:val="∑"/>
                          <m:limLoc m:val="undOvr"/>
                          <m:ctrlPr>
                            <a:rPr i="1">
                              <a:latin typeface="Cambria Math" panose="02040503050406030204" pitchFamily="18" charset="0"/>
                            </a:rPr>
                          </m:ctrlPr>
                        </m:naryPr>
                        <m:sub>
                          <m:r>
                            <a:rPr>
                              <a:latin typeface="Cambria Math" panose="02040503050406030204" pitchFamily="18" charset="0"/>
                            </a:rPr>
                            <m:t>𝑖</m:t>
                          </m:r>
                        </m:sub>
                        <m:sup>
                          <m:r>
                            <a:rPr>
                              <a:latin typeface="Cambria Math" panose="02040503050406030204" pitchFamily="18" charset="0"/>
                            </a:rPr>
                            <m:t>​</m:t>
                          </m:r>
                        </m:sup>
                        <m:e>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𝑖</m:t>
                              </m:r>
                            </m:sub>
                          </m:sSub>
                        </m:e>
                      </m:nary>
                      <m:r>
                        <a:rPr>
                          <a:latin typeface="Cambria Math" panose="02040503050406030204" pitchFamily="18" charset="0"/>
                        </a:rPr>
                        <m:t>,</m:t>
                      </m:r>
                      <m:r>
                        <a:rPr>
                          <a:latin typeface="Cambria Math" panose="02040503050406030204" pitchFamily="18" charset="0"/>
                        </a:rPr>
                        <m:t>𝑏</m:t>
                      </m:r>
                      <m:r>
                        <a:rPr>
                          <a:latin typeface="Cambria Math" panose="02040503050406030204" pitchFamily="18" charset="0"/>
                        </a:rPr>
                        <m:t>+</m:t>
                      </m:r>
                      <m:r>
                        <a:rPr>
                          <a:latin typeface="Cambria Math" panose="02040503050406030204" pitchFamily="18" charset="0"/>
                        </a:rPr>
                        <m:t>𝑛</m:t>
                      </m:r>
                    </m:e>
                  </m:d>
                </m:oMath>
              </m:oMathPara>
            </a14:m>
            <a:endParaRP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71</a:t>
            </a:fld>
            <a:endParaRPr lang="en-GB"/>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Conjugate priors for exponential family distributions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The binomial and Poisson sampling models we have seen so far are examples of </a:t>
            </a:r>
            <a:r>
              <a:rPr i="1"/>
              <a:t>one-parameter exponential family distributions</a:t>
            </a:r>
            <a:r>
              <a:t>.</a:t>
            </a:r>
          </a:p>
          <a:p>
            <a:pPr marL="0" lvl="0" indent="0">
              <a:buNone/>
            </a:pPr>
            <a:r>
              <a:t>A </a:t>
            </a:r>
            <a:r>
              <a:rPr b="1"/>
              <a:t>one-parameter exponential family distribution</a:t>
            </a:r>
            <a:r>
              <a:t> is any distribution whose density (or mass) function can be expressed under the form</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𝑦</m:t>
                      </m:r>
                      <m:r>
                        <a:rPr>
                          <a:latin typeface="Cambria Math" panose="02040503050406030204" pitchFamily="18" charset="0"/>
                        </a:rPr>
                        <m:t>|</m:t>
                      </m:r>
                      <m:r>
                        <a:rPr>
                          <a:latin typeface="Cambria Math" panose="02040503050406030204" pitchFamily="18" charset="0"/>
                        </a:rPr>
                        <m:t>𝜃</m:t>
                      </m:r>
                    </m:e>
                  </m:d>
                  <m:r>
                    <a:rPr>
                      <a:latin typeface="Cambria Math" panose="02040503050406030204" pitchFamily="18" charset="0"/>
                    </a:rPr>
                    <m:t>=</m:t>
                  </m:r>
                  <m:r>
                    <a:rPr>
                      <a:latin typeface="Cambria Math" panose="02040503050406030204" pitchFamily="18" charset="0"/>
                    </a:rPr>
                    <m:t>h</m:t>
                  </m:r>
                  <m:d>
                    <m:dPr>
                      <m:ctrlPr>
                        <a:rPr i="1">
                          <a:latin typeface="Cambria Math" panose="02040503050406030204" pitchFamily="18" charset="0"/>
                        </a:rPr>
                      </m:ctrlPr>
                    </m:dPr>
                    <m:e>
                      <m:r>
                        <a:rPr>
                          <a:latin typeface="Cambria Math" panose="02040503050406030204" pitchFamily="18" charset="0"/>
                        </a:rPr>
                        <m:t>𝑦</m:t>
                      </m:r>
                    </m:e>
                  </m:d>
                  <m:r>
                    <a:rPr>
                      <a:latin typeface="Cambria Math" panose="02040503050406030204" pitchFamily="18" charset="0"/>
                    </a:rPr>
                    <m:t>𝑐</m:t>
                  </m:r>
                  <m:d>
                    <m:dPr>
                      <m:ctrlPr>
                        <a:rPr i="1">
                          <a:latin typeface="Cambria Math" panose="02040503050406030204" pitchFamily="18" charset="0"/>
                        </a:rPr>
                      </m:ctrlPr>
                    </m:dPr>
                    <m:e>
                      <m:r>
                        <a:rPr>
                          <a:latin typeface="Cambria Math" panose="02040503050406030204" pitchFamily="18" charset="0"/>
                        </a:rPr>
                        <m:t>𝜃</m:t>
                      </m:r>
                    </m:e>
                  </m:d>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𝜃</m:t>
                      </m:r>
                      <m:r>
                        <a:rPr>
                          <a:latin typeface="Cambria Math" panose="02040503050406030204" pitchFamily="18" charset="0"/>
                        </a:rPr>
                        <m:t>𝑡</m:t>
                      </m:r>
                      <m:d>
                        <m:dPr>
                          <m:ctrlPr>
                            <a:rPr i="1">
                              <a:latin typeface="Cambria Math" panose="02040503050406030204" pitchFamily="18" charset="0"/>
                            </a:rPr>
                          </m:ctrlPr>
                        </m:dPr>
                        <m:e>
                          <m:r>
                            <a:rPr>
                              <a:latin typeface="Cambria Math" panose="02040503050406030204" pitchFamily="18" charset="0"/>
                            </a:rPr>
                            <m:t>𝑦</m:t>
                          </m:r>
                        </m:e>
                      </m:d>
                    </m:sup>
                  </m:sSup>
                </m:oMath>
              </m:oMathPara>
            </a14:m>
            <a:endParaRPr/>
          </a:p>
          <a:p>
            <a:pPr marL="0" lvl="0" indent="0">
              <a:buNone/>
            </a:pPr>
            <a:r>
              <a:t>where </a:t>
            </a:r>
            <a14:m xmlns:a14="http://schemas.microsoft.com/office/drawing/2010/main">
              <m:oMath xmlns:m="http://schemas.openxmlformats.org/officeDocument/2006/math">
                <m:r>
                  <a:rPr>
                    <a:latin typeface="Cambria Math" panose="02040503050406030204" pitchFamily="18" charset="0"/>
                  </a:rPr>
                  <m:t>𝜃</m:t>
                </m:r>
              </m:oMath>
            </a14:m>
            <a:r>
              <a:t> is the unknown parameter and </a:t>
            </a:r>
            <a14:m xmlns:a14="http://schemas.microsoft.com/office/drawing/2010/main">
              <m:oMath xmlns:m="http://schemas.openxmlformats.org/officeDocument/2006/math">
                <m:r>
                  <a:rPr>
                    <a:latin typeface="Cambria Math" panose="02040503050406030204" pitchFamily="18" charset="0"/>
                  </a:rPr>
                  <m:t>𝑡</m:t>
                </m:r>
                <m:d>
                  <m:dPr>
                    <m:ctrlPr>
                      <a:rPr i="1">
                        <a:latin typeface="Cambria Math" panose="02040503050406030204" pitchFamily="18" charset="0"/>
                      </a:rPr>
                    </m:ctrlPr>
                  </m:dPr>
                  <m:e>
                    <m:r>
                      <a:rPr>
                        <a:latin typeface="Cambria Math" panose="02040503050406030204" pitchFamily="18" charset="0"/>
                      </a:rPr>
                      <m:t>𝑦</m:t>
                    </m:r>
                  </m:e>
                </m:d>
              </m:oMath>
            </a14:m>
            <a:r>
              <a:t> is the sufficient statistic for the sampling model.</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72</a:t>
            </a:fld>
            <a:endParaRPr lang="en-GB"/>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Conjugate priors for exponential family distributions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A general conjugate prior for a one-parameter exponential family sampling model is given by</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𝜃</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𝑡</m:t>
                          </m:r>
                        </m:e>
                        <m:sub>
                          <m:r>
                            <a:rPr>
                              <a:latin typeface="Cambria Math" panose="02040503050406030204" pitchFamily="18" charset="0"/>
                            </a:rPr>
                            <m:t>0</m:t>
                          </m:r>
                        </m:sub>
                      </m:sSub>
                    </m:e>
                  </m:d>
                  <m:r>
                    <a:rPr>
                      <a:latin typeface="Cambria Math" panose="02040503050406030204" pitchFamily="18" charset="0"/>
                    </a:rPr>
                    <m:t>=</m:t>
                  </m:r>
                  <m:r>
                    <a:rPr>
                      <a:latin typeface="Cambria Math" panose="02040503050406030204" pitchFamily="18" charset="0"/>
                    </a:rPr>
                    <m:t>𝜅</m:t>
                  </m:r>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𝑡</m:t>
                          </m:r>
                        </m:e>
                        <m:sub>
                          <m:r>
                            <a:rPr>
                              <a:latin typeface="Cambria Math" panose="02040503050406030204" pitchFamily="18" charset="0"/>
                            </a:rPr>
                            <m:t>0</m:t>
                          </m:r>
                        </m:sub>
                      </m:sSub>
                    </m:e>
                  </m:d>
                  <m:r>
                    <a:rPr>
                      <a:latin typeface="Cambria Math" panose="02040503050406030204" pitchFamily="18" charset="0"/>
                    </a:rPr>
                    <m:t>𝑐</m:t>
                  </m:r>
                  <m:sSup>
                    <m:sSupPr>
                      <m:ctrlPr>
                        <a:rPr i="1">
                          <a:latin typeface="Cambria Math" panose="02040503050406030204" pitchFamily="18" charset="0"/>
                        </a:rPr>
                      </m:ctrlPr>
                    </m:sSupPr>
                    <m:e>
                      <m:d>
                        <m:dPr>
                          <m:ctrlPr>
                            <a:rPr i="1">
                              <a:latin typeface="Cambria Math" panose="02040503050406030204" pitchFamily="18" charset="0"/>
                            </a:rPr>
                          </m:ctrlPr>
                        </m:dPr>
                        <m:e>
                          <m:r>
                            <a:rPr>
                              <a:latin typeface="Cambria Math" panose="02040503050406030204" pitchFamily="18" charset="0"/>
                            </a:rPr>
                            <m:t>𝜃</m:t>
                          </m:r>
                        </m:e>
                      </m:d>
                    </m:e>
                    <m:sup>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0</m:t>
                          </m:r>
                        </m:sub>
                      </m:sSub>
                    </m:sup>
                  </m:sSup>
                  <m:sSup>
                    <m:sSupPr>
                      <m:ctrlPr>
                        <a:rPr i="1">
                          <a:latin typeface="Cambria Math" panose="02040503050406030204" pitchFamily="18" charset="0"/>
                        </a:rPr>
                      </m:ctrlPr>
                    </m:sSupPr>
                    <m:e>
                      <m:r>
                        <a:rPr>
                          <a:latin typeface="Cambria Math" panose="02040503050406030204" pitchFamily="18" charset="0"/>
                        </a:rPr>
                        <m:t>𝑒</m:t>
                      </m:r>
                    </m:e>
                    <m:sup>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0</m:t>
                          </m:r>
                        </m:sub>
                      </m:sSub>
                      <m:sSub>
                        <m:sSubPr>
                          <m:ctrlPr>
                            <a:rPr i="1">
                              <a:latin typeface="Cambria Math" panose="02040503050406030204" pitchFamily="18" charset="0"/>
                            </a:rPr>
                          </m:ctrlPr>
                        </m:sSubPr>
                        <m:e>
                          <m:r>
                            <a:rPr>
                              <a:latin typeface="Cambria Math" panose="02040503050406030204" pitchFamily="18" charset="0"/>
                            </a:rPr>
                            <m:t>𝑡</m:t>
                          </m:r>
                        </m:e>
                        <m:sub>
                          <m:r>
                            <a:rPr>
                              <a:latin typeface="Cambria Math" panose="02040503050406030204" pitchFamily="18" charset="0"/>
                            </a:rPr>
                            <m:t>0</m:t>
                          </m:r>
                        </m:sub>
                      </m:sSub>
                      <m:r>
                        <a:rPr>
                          <a:latin typeface="Cambria Math" panose="02040503050406030204" pitchFamily="18" charset="0"/>
                        </a:rPr>
                        <m:t>𝜃</m:t>
                      </m:r>
                    </m:sup>
                  </m:sSup>
                </m:oMath>
              </m:oMathPara>
            </a14:m>
            <a:endParaRP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73</a:t>
            </a:fld>
            <a:endParaRPr lang="en-GB"/>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Conjugate priors for exponential family distributions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Given observed data for i.i.d. variables </a:t>
            </a:r>
            <a14:m xmlns:a14="http://schemas.microsoft.com/office/drawing/2010/main">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𝑌</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𝑌</m:t>
                    </m:r>
                  </m:e>
                  <m:sub>
                    <m:r>
                      <a:rPr>
                        <a:latin typeface="Cambria Math" panose="02040503050406030204" pitchFamily="18" charset="0"/>
                      </a:rPr>
                      <m:t>𝑛</m:t>
                    </m:r>
                  </m:sub>
                </m:sSub>
              </m:oMath>
            </a14:m>
            <a:r>
              <a:t>, the posterior is then</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m>
                    <m:mPr>
                      <m:plcHide m:val="on"/>
                      <m:mcs>
                        <m:mc>
                          <m:mcPr>
                            <m:count m:val="3"/>
                            <m:mcJc m:val="center"/>
                          </m:mcPr>
                        </m:mc>
                      </m:mcs>
                      <m:ctrlPr>
                        <a:rPr>
                          <a:latin typeface="Cambria Math" panose="02040503050406030204" pitchFamily="18" charset="0"/>
                        </a:rPr>
                      </m:ctrlPr>
                    </m:mPr>
                    <m:mr>
                      <m:e>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𝜃</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e>
                        </m:d>
                      </m:e>
                      <m:e>
                        <m:r>
                          <a:rPr>
                            <a:latin typeface="Cambria Math" panose="02040503050406030204" pitchFamily="18" charset="0"/>
                          </a:rPr>
                          <m:t>∝</m:t>
                        </m:r>
                      </m:e>
                      <m:e>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𝜃</m:t>
                            </m:r>
                          </m:e>
                        </m:d>
                        <m:r>
                          <a:rPr>
                            <a:latin typeface="Cambria Math" panose="02040503050406030204" pitchFamily="18" charset="0"/>
                          </a:rPr>
                          <m:t>𝑝</m:t>
                        </m:r>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𝑛</m:t>
                                </m:r>
                              </m:sub>
                            </m:sSub>
                            <m:r>
                              <a:rPr>
                                <a:latin typeface="Cambria Math" panose="02040503050406030204" pitchFamily="18" charset="0"/>
                              </a:rPr>
                              <m:t>|</m:t>
                            </m:r>
                            <m:r>
                              <a:rPr>
                                <a:latin typeface="Cambria Math" panose="02040503050406030204" pitchFamily="18" charset="0"/>
                              </a:rPr>
                              <m:t>𝜃</m:t>
                            </m:r>
                          </m:e>
                        </m:d>
                      </m:e>
                    </m:mr>
                    <m:mr>
                      <m:e/>
                      <m:e>
                        <m:r>
                          <a:rPr>
                            <a:latin typeface="Cambria Math" panose="02040503050406030204" pitchFamily="18" charset="0"/>
                          </a:rPr>
                          <m:t>∝</m:t>
                        </m:r>
                      </m:e>
                      <m:e>
                        <m:r>
                          <a:rPr>
                            <a:latin typeface="Cambria Math" panose="02040503050406030204" pitchFamily="18" charset="0"/>
                          </a:rPr>
                          <m:t>𝑐</m:t>
                        </m:r>
                        <m:sSup>
                          <m:sSupPr>
                            <m:ctrlPr>
                              <a:rPr i="1">
                                <a:latin typeface="Cambria Math" panose="02040503050406030204" pitchFamily="18" charset="0"/>
                              </a:rPr>
                            </m:ctrlPr>
                          </m:sSupPr>
                          <m:e>
                            <m:d>
                              <m:dPr>
                                <m:ctrlPr>
                                  <a:rPr i="1">
                                    <a:latin typeface="Cambria Math" panose="02040503050406030204" pitchFamily="18" charset="0"/>
                                  </a:rPr>
                                </m:ctrlPr>
                              </m:dPr>
                              <m:e>
                                <m:r>
                                  <a:rPr>
                                    <a:latin typeface="Cambria Math" panose="02040503050406030204" pitchFamily="18" charset="0"/>
                                  </a:rPr>
                                  <m:t>𝜃</m:t>
                                </m:r>
                              </m:e>
                            </m:d>
                          </m:e>
                          <m:sup>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0</m:t>
                                </m:r>
                              </m:sub>
                            </m:sSub>
                            <m:r>
                              <a:rPr>
                                <a:latin typeface="Cambria Math" panose="02040503050406030204" pitchFamily="18" charset="0"/>
                              </a:rPr>
                              <m:t>+</m:t>
                            </m:r>
                            <m:r>
                              <a:rPr>
                                <a:latin typeface="Cambria Math" panose="02040503050406030204" pitchFamily="18" charset="0"/>
                              </a:rPr>
                              <m:t>𝑛</m:t>
                            </m:r>
                          </m:sup>
                        </m:sSup>
                        <m:r>
                          <m:rPr>
                            <m:sty m:val="p"/>
                          </m:rPr>
                          <a:rPr>
                            <a:latin typeface="Cambria Math" panose="02040503050406030204" pitchFamily="18" charset="0"/>
                          </a:rPr>
                          <m:t>exp</m:t>
                        </m:r>
                        <m:d>
                          <m:dPr>
                            <m:ctrlPr>
                              <a:rPr i="1">
                                <a:latin typeface="Cambria Math" panose="02040503050406030204" pitchFamily="18" charset="0"/>
                              </a:rPr>
                            </m:ctrlPr>
                          </m:dPr>
                          <m:e>
                            <m:r>
                              <a:rPr>
                                <a:latin typeface="Cambria Math" panose="02040503050406030204" pitchFamily="18" charset="0"/>
                              </a:rPr>
                              <m:t>𝜃</m:t>
                            </m:r>
                            <m:r>
                              <a:rPr>
                                <a:latin typeface="Cambria Math" panose="02040503050406030204" pitchFamily="18" charset="0"/>
                              </a:rPr>
                              <m:t>⋅</m:t>
                            </m:r>
                            <m:d>
                              <m:dPr>
                                <m:begChr m:val="["/>
                                <m:endChr m:val="]"/>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0</m:t>
                                    </m:r>
                                  </m:sub>
                                </m:sSub>
                                <m:sSub>
                                  <m:sSubPr>
                                    <m:ctrlPr>
                                      <a:rPr i="1">
                                        <a:latin typeface="Cambria Math" panose="02040503050406030204" pitchFamily="18" charset="0"/>
                                      </a:rPr>
                                    </m:ctrlPr>
                                  </m:sSubPr>
                                  <m:e>
                                    <m:r>
                                      <a:rPr>
                                        <a:latin typeface="Cambria Math" panose="02040503050406030204" pitchFamily="18" charset="0"/>
                                      </a:rPr>
                                      <m:t>𝑡</m:t>
                                    </m:r>
                                  </m:e>
                                  <m:sub>
                                    <m:r>
                                      <a:rPr>
                                        <a:latin typeface="Cambria Math" panose="02040503050406030204" pitchFamily="18" charset="0"/>
                                      </a:rPr>
                                      <m:t>𝑜</m:t>
                                    </m:r>
                                  </m:sub>
                                </m:sSub>
                                <m:r>
                                  <a:rPr>
                                    <a:latin typeface="Cambria Math" panose="02040503050406030204" pitchFamily="18" charset="0"/>
                                  </a:rPr>
                                  <m:t>+</m:t>
                                </m:r>
                                <m:nary>
                                  <m:naryPr>
                                    <m:chr m:val="∑"/>
                                    <m:limLoc m:val="undOvr"/>
                                    <m:ctrlPr>
                                      <a:rPr i="1">
                                        <a:latin typeface="Cambria Math" panose="02040503050406030204" pitchFamily="18" charset="0"/>
                                      </a:rPr>
                                    </m:ctrlPr>
                                  </m:naryPr>
                                  <m:sub>
                                    <m:r>
                                      <a:rPr>
                                        <a:latin typeface="Cambria Math" panose="02040503050406030204" pitchFamily="18" charset="0"/>
                                      </a:rPr>
                                      <m:t>𝑖</m:t>
                                    </m:r>
                                    <m:r>
                                      <a:rPr>
                                        <a:latin typeface="Cambria Math" panose="02040503050406030204" pitchFamily="18" charset="0"/>
                                      </a:rPr>
                                      <m:t>=1</m:t>
                                    </m:r>
                                  </m:sub>
                                  <m:sup>
                                    <m:r>
                                      <a:rPr>
                                        <a:latin typeface="Cambria Math" panose="02040503050406030204" pitchFamily="18" charset="0"/>
                                      </a:rPr>
                                      <m:t>𝑛</m:t>
                                    </m:r>
                                  </m:sup>
                                  <m:e>
                                    <m:r>
                                      <a:rPr>
                                        <a:latin typeface="Cambria Math" panose="02040503050406030204" pitchFamily="18" charset="0"/>
                                      </a:rPr>
                                      <m:t>𝑡</m:t>
                                    </m:r>
                                  </m:e>
                                </m:nary>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𝑖</m:t>
                                        </m:r>
                                      </m:sub>
                                    </m:sSub>
                                  </m:e>
                                </m:d>
                              </m:e>
                            </m:d>
                          </m:e>
                        </m:d>
                      </m:e>
                    </m:mr>
                    <m:mr>
                      <m:e/>
                      <m:e>
                        <m:r>
                          <a:rPr>
                            <a:latin typeface="Cambria Math" panose="02040503050406030204" pitchFamily="18" charset="0"/>
                          </a:rPr>
                          <m:t>∝</m:t>
                        </m:r>
                      </m:e>
                      <m:e>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𝜃</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0</m:t>
                                </m:r>
                              </m:sub>
                            </m:sSub>
                            <m:r>
                              <a:rPr>
                                <a:latin typeface="Cambria Math" panose="02040503050406030204" pitchFamily="18" charset="0"/>
                              </a:rPr>
                              <m:t>+</m:t>
                            </m:r>
                            <m:r>
                              <a:rPr>
                                <a:latin typeface="Cambria Math" panose="02040503050406030204" pitchFamily="18" charset="0"/>
                              </a:rPr>
                              <m:t>𝑛</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0</m:t>
                                </m:r>
                              </m:sub>
                            </m:sSub>
                            <m:sSub>
                              <m:sSubPr>
                                <m:ctrlPr>
                                  <a:rPr i="1">
                                    <a:latin typeface="Cambria Math" panose="02040503050406030204" pitchFamily="18" charset="0"/>
                                  </a:rPr>
                                </m:ctrlPr>
                              </m:sSubPr>
                              <m:e>
                                <m:r>
                                  <a:rPr>
                                    <a:latin typeface="Cambria Math" panose="02040503050406030204" pitchFamily="18" charset="0"/>
                                  </a:rPr>
                                  <m:t>𝑡</m:t>
                                </m:r>
                              </m:e>
                              <m:sub>
                                <m:r>
                                  <a:rPr>
                                    <a:latin typeface="Cambria Math" panose="02040503050406030204" pitchFamily="18" charset="0"/>
                                  </a:rPr>
                                  <m:t>𝑜</m:t>
                                </m:r>
                              </m:sub>
                            </m:sSub>
                            <m:r>
                              <a:rPr>
                                <a:latin typeface="Cambria Math" panose="02040503050406030204" pitchFamily="18" charset="0"/>
                              </a:rPr>
                              <m:t>+</m:t>
                            </m:r>
                            <m:nary>
                              <m:naryPr>
                                <m:chr m:val="∑"/>
                                <m:limLoc m:val="undOvr"/>
                                <m:ctrlPr>
                                  <a:rPr i="1">
                                    <a:latin typeface="Cambria Math" panose="02040503050406030204" pitchFamily="18" charset="0"/>
                                  </a:rPr>
                                </m:ctrlPr>
                              </m:naryPr>
                              <m:sub>
                                <m:r>
                                  <a:rPr>
                                    <a:latin typeface="Cambria Math" panose="02040503050406030204" pitchFamily="18" charset="0"/>
                                  </a:rPr>
                                  <m:t>𝑖</m:t>
                                </m:r>
                              </m:sub>
                              <m:sup>
                                <m:r>
                                  <a:rPr>
                                    <a:latin typeface="Cambria Math" panose="02040503050406030204" pitchFamily="18" charset="0"/>
                                  </a:rPr>
                                  <m:t>​</m:t>
                                </m:r>
                              </m:sup>
                              <m:e>
                                <m:r>
                                  <a:rPr>
                                    <a:latin typeface="Cambria Math" panose="02040503050406030204" pitchFamily="18" charset="0"/>
                                  </a:rPr>
                                  <m:t>𝑡</m:t>
                                </m:r>
                              </m:e>
                            </m:nary>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𝑖</m:t>
                                    </m:r>
                                  </m:sub>
                                </m:sSub>
                              </m:e>
                            </m:d>
                          </m:e>
                        </m:d>
                      </m:e>
                    </m:mr>
                  </m:m>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Note: </a:t>
            </a:r>
            <a14:m xmlns:a14="http://schemas.microsoft.com/office/drawing/2010/main">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0</m:t>
                    </m:r>
                  </m:sub>
                </m:sSub>
                <m:r>
                  <a:rPr>
                    <a:latin typeface="Cambria Math" panose="02040503050406030204" pitchFamily="18" charset="0"/>
                  </a:rPr>
                  <m:t>≈</m:t>
                </m:r>
              </m:oMath>
            </a14:m>
            <a:r>
              <a:t> “prior sample size”, </a:t>
            </a:r>
            <a14:m xmlns:a14="http://schemas.microsoft.com/office/drawing/2010/main">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𝑡</m:t>
                    </m:r>
                  </m:e>
                  <m:sub>
                    <m:r>
                      <a:rPr>
                        <a:latin typeface="Cambria Math" panose="02040503050406030204" pitchFamily="18" charset="0"/>
                      </a:rPr>
                      <m:t>0</m:t>
                    </m:r>
                  </m:sub>
                </m:sSub>
                <m:r>
                  <a:rPr>
                    <a:latin typeface="Cambria Math" panose="02040503050406030204" pitchFamily="18" charset="0"/>
                  </a:rPr>
                  <m:t>≈</m:t>
                </m:r>
              </m:oMath>
            </a14:m>
            <a:r>
              <a:t> “prior guess of </a:t>
            </a:r>
            <a14:m xmlns:a14="http://schemas.microsoft.com/office/drawing/2010/main">
              <m:oMath xmlns:m="http://schemas.openxmlformats.org/officeDocument/2006/math">
                <m:r>
                  <a:rPr>
                    <a:latin typeface="Cambria Math" panose="02040503050406030204" pitchFamily="18" charset="0"/>
                  </a:rPr>
                  <m:t>𝑡</m:t>
                </m:r>
                <m:d>
                  <m:dPr>
                    <m:ctrlPr>
                      <a:rPr i="1">
                        <a:latin typeface="Cambria Math" panose="02040503050406030204" pitchFamily="18" charset="0"/>
                      </a:rPr>
                    </m:ctrlPr>
                  </m:dPr>
                  <m:e>
                    <m:r>
                      <a:rPr>
                        <a:latin typeface="Cambria Math" panose="02040503050406030204" pitchFamily="18" charset="0"/>
                      </a:rPr>
                      <m:t>𝑌</m:t>
                    </m:r>
                  </m:e>
                </m:d>
              </m:oMath>
            </a14:m>
            <a: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74</a:t>
            </a:fld>
            <a:endParaRPr lang="en-GB"/>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Conjugate priors for exponential family distributions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As an aside, recall from the GLM module:</a:t>
            </a:r>
          </a:p>
          <a:p>
            <a:pPr marL="0" lvl="0" indent="0">
              <a:buNone/>
            </a:pPr>
            <a:r>
              <a:t>Two-parameter (location </a:t>
            </a:r>
            <a14:m xmlns:a14="http://schemas.microsoft.com/office/drawing/2010/main">
              <m:oMath xmlns:m="http://schemas.openxmlformats.org/officeDocument/2006/math">
                <m:r>
                  <a:rPr>
                    <a:latin typeface="Cambria Math" panose="02040503050406030204" pitchFamily="18" charset="0"/>
                  </a:rPr>
                  <m:t>𝜃</m:t>
                </m:r>
              </m:oMath>
            </a14:m>
            <a:r>
              <a:t> and scale </a:t>
            </a:r>
            <a14:m xmlns:a14="http://schemas.microsoft.com/office/drawing/2010/main">
              <m:oMath xmlns:m="http://schemas.openxmlformats.org/officeDocument/2006/math">
                <m:r>
                  <a:rPr>
                    <a:latin typeface="Cambria Math" panose="02040503050406030204" pitchFamily="18" charset="0"/>
                  </a:rPr>
                  <m:t>𝜙</m:t>
                </m:r>
              </m:oMath>
            </a14:m>
            <a:r>
              <a:t>) exponential family distributions</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𝑓</m:t>
                  </m:r>
                  <m:d>
                    <m:dPr>
                      <m:ctrlPr>
                        <a:rPr i="1">
                          <a:latin typeface="Cambria Math" panose="02040503050406030204" pitchFamily="18" charset="0"/>
                        </a:rPr>
                      </m:ctrlPr>
                    </m:dPr>
                    <m:e>
                      <m:r>
                        <a:rPr>
                          <a:latin typeface="Cambria Math" panose="02040503050406030204" pitchFamily="18" charset="0"/>
                        </a:rPr>
                        <m:t>𝑦</m:t>
                      </m:r>
                      <m:r>
                        <a:rPr>
                          <a:latin typeface="Cambria Math" panose="02040503050406030204" pitchFamily="18" charset="0"/>
                        </a:rPr>
                        <m:t>|</m:t>
                      </m:r>
                      <m:r>
                        <a:rPr>
                          <a:latin typeface="Cambria Math" panose="02040503050406030204" pitchFamily="18" charset="0"/>
                        </a:rPr>
                        <m:t>𝜃</m:t>
                      </m:r>
                      <m:r>
                        <a:rPr>
                          <a:latin typeface="Cambria Math" panose="02040503050406030204" pitchFamily="18" charset="0"/>
                        </a:rPr>
                        <m:t>,</m:t>
                      </m:r>
                      <m:r>
                        <a:rPr>
                          <a:latin typeface="Cambria Math" panose="02040503050406030204" pitchFamily="18" charset="0"/>
                        </a:rPr>
                        <m:t>𝜙</m:t>
                      </m:r>
                    </m:e>
                  </m:d>
                  <m:r>
                    <a:rPr>
                      <a:latin typeface="Cambria Math" panose="02040503050406030204" pitchFamily="18" charset="0"/>
                    </a:rPr>
                    <m:t>=</m:t>
                  </m:r>
                  <m:r>
                    <a:rPr>
                      <a:latin typeface="Cambria Math" panose="02040503050406030204" pitchFamily="18" charset="0"/>
                    </a:rPr>
                    <m:t>𝑒𝑥𝑝</m:t>
                  </m:r>
                  <m:d>
                    <m:dPr>
                      <m:ctrlPr>
                        <a:rPr i="1">
                          <a:latin typeface="Cambria Math" panose="02040503050406030204" pitchFamily="18" charset="0"/>
                        </a:rPr>
                      </m:ctrlPr>
                    </m:dPr>
                    <m:e>
                      <m:f>
                        <m:fPr>
                          <m:ctrlPr>
                            <a:rPr i="1">
                              <a:latin typeface="Cambria Math" panose="02040503050406030204" pitchFamily="18" charset="0"/>
                            </a:rPr>
                          </m:ctrlPr>
                        </m:fPr>
                        <m:num>
                          <m:r>
                            <a:rPr>
                              <a:latin typeface="Cambria Math" panose="02040503050406030204" pitchFamily="18" charset="0"/>
                            </a:rPr>
                            <m:t>𝑦</m:t>
                          </m:r>
                          <m:r>
                            <a:rPr>
                              <a:latin typeface="Cambria Math" panose="02040503050406030204" pitchFamily="18" charset="0"/>
                            </a:rPr>
                            <m:t>𝜃</m:t>
                          </m:r>
                          <m:r>
                            <a:rPr>
                              <a:latin typeface="Cambria Math" panose="02040503050406030204" pitchFamily="18" charset="0"/>
                            </a:rPr>
                            <m:t>−</m:t>
                          </m:r>
                          <m:r>
                            <a:rPr>
                              <a:latin typeface="Cambria Math" panose="02040503050406030204" pitchFamily="18" charset="0"/>
                            </a:rPr>
                            <m:t>𝑏</m:t>
                          </m:r>
                          <m:d>
                            <m:dPr>
                              <m:ctrlPr>
                                <a:rPr i="1">
                                  <a:latin typeface="Cambria Math" panose="02040503050406030204" pitchFamily="18" charset="0"/>
                                </a:rPr>
                              </m:ctrlPr>
                            </m:dPr>
                            <m:e>
                              <m:r>
                                <a:rPr>
                                  <a:latin typeface="Cambria Math" panose="02040503050406030204" pitchFamily="18" charset="0"/>
                                </a:rPr>
                                <m:t>𝜃</m:t>
                              </m:r>
                            </m:e>
                          </m:d>
                        </m:num>
                        <m:den>
                          <m:r>
                            <a:rPr>
                              <a:latin typeface="Cambria Math" panose="02040503050406030204" pitchFamily="18" charset="0"/>
                            </a:rPr>
                            <m:t>𝑎</m:t>
                          </m:r>
                          <m:d>
                            <m:dPr>
                              <m:ctrlPr>
                                <a:rPr i="1">
                                  <a:latin typeface="Cambria Math" panose="02040503050406030204" pitchFamily="18" charset="0"/>
                                </a:rPr>
                              </m:ctrlPr>
                            </m:dPr>
                            <m:e>
                              <m:r>
                                <a:rPr>
                                  <a:latin typeface="Cambria Math" panose="02040503050406030204" pitchFamily="18" charset="0"/>
                                </a:rPr>
                                <m:t>𝜙</m:t>
                              </m:r>
                            </m:e>
                          </m:d>
                        </m:den>
                      </m:f>
                      <m:r>
                        <a:rPr>
                          <a:latin typeface="Cambria Math" panose="02040503050406030204" pitchFamily="18" charset="0"/>
                        </a:rPr>
                        <m:t>+</m:t>
                      </m:r>
                      <m:r>
                        <a:rPr>
                          <a:latin typeface="Cambria Math" panose="02040503050406030204" pitchFamily="18" charset="0"/>
                        </a:rPr>
                        <m:t>𝑐</m:t>
                      </m:r>
                      <m:d>
                        <m:dPr>
                          <m:ctrlPr>
                            <a:rPr i="1">
                              <a:latin typeface="Cambria Math" panose="02040503050406030204" pitchFamily="18" charset="0"/>
                            </a:rPr>
                          </m:ctrlPr>
                        </m:dPr>
                        <m:e>
                          <m:r>
                            <a:rPr>
                              <a:latin typeface="Cambria Math" panose="02040503050406030204" pitchFamily="18" charset="0"/>
                            </a:rPr>
                            <m:t>𝑦</m:t>
                          </m:r>
                          <m:r>
                            <a:rPr>
                              <a:latin typeface="Cambria Math" panose="02040503050406030204" pitchFamily="18" charset="0"/>
                            </a:rPr>
                            <m:t>,</m:t>
                          </m:r>
                          <m:r>
                            <a:rPr>
                              <a:latin typeface="Cambria Math" panose="02040503050406030204" pitchFamily="18" charset="0"/>
                            </a:rPr>
                            <m:t>𝜙</m:t>
                          </m:r>
                        </m:e>
                      </m:d>
                    </m:e>
                  </m:d>
                </m:oMath>
              </m:oMathPara>
            </a14:m>
            <a:endParaRPr/>
          </a:p>
          <a:p>
            <a:pPr marL="0" lvl="0" indent="0">
              <a:buNone/>
            </a:pPr>
            <a:r>
              <a:t>Convince yourself this is the same thing!</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75</a:t>
            </a:fld>
            <a:endParaRPr lang="en-GB"/>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Conjugate priors for exponential family distributions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lnSpcReduction="10000"/>
              </a:bodyPr>
              <a:lstStyle/>
              <a:p>
                <a:pPr marL="0" lvl="0" indent="0">
                  <a:buNone/>
                </a:pPr>
                <a:r>
                  <a:t>As an aside, recall from the GLM module:</a:t>
                </a:r>
              </a:p>
              <a:p>
                <a:pPr marL="0" lvl="0" indent="0">
                  <a:buNone/>
                </a:pPr>
                <a:r>
                  <a:t>Two-parameter (location </a:t>
                </a:r>
                <a14:m>
                  <m:oMath xmlns:m="http://schemas.openxmlformats.org/officeDocument/2006/math">
                    <m:r>
                      <a:rPr>
                        <a:latin typeface="Cambria Math" panose="02040503050406030204" pitchFamily="18" charset="0"/>
                      </a:rPr>
                      <m:t>𝜃</m:t>
                    </m:r>
                  </m:oMath>
                </a14:m>
                <a:r>
                  <a:t> and scale </a:t>
                </a:r>
                <a14:m>
                  <m:oMath xmlns:m="http://schemas.openxmlformats.org/officeDocument/2006/math">
                    <m:r>
                      <a:rPr>
                        <a:latin typeface="Cambria Math" panose="02040503050406030204" pitchFamily="18" charset="0"/>
                      </a:rPr>
                      <m:t>𝜙</m:t>
                    </m:r>
                  </m:oMath>
                </a14:m>
                <a:r>
                  <a:t>) exponential family distributions</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𝑓</m:t>
                      </m:r>
                      <m:d>
                        <m:dPr>
                          <m:ctrlPr>
                            <a:rPr i="1">
                              <a:latin typeface="Cambria Math" panose="02040503050406030204" pitchFamily="18" charset="0"/>
                            </a:rPr>
                          </m:ctrlPr>
                        </m:dPr>
                        <m:e>
                          <m:r>
                            <a:rPr>
                              <a:latin typeface="Cambria Math" panose="02040503050406030204" pitchFamily="18" charset="0"/>
                            </a:rPr>
                            <m:t>𝑦</m:t>
                          </m:r>
                          <m:r>
                            <a:rPr>
                              <a:latin typeface="Cambria Math" panose="02040503050406030204" pitchFamily="18" charset="0"/>
                            </a:rPr>
                            <m:t>|</m:t>
                          </m:r>
                          <m:r>
                            <a:rPr>
                              <a:latin typeface="Cambria Math" panose="02040503050406030204" pitchFamily="18" charset="0"/>
                            </a:rPr>
                            <m:t>𝜃</m:t>
                          </m:r>
                          <m:r>
                            <a:rPr>
                              <a:latin typeface="Cambria Math" panose="02040503050406030204" pitchFamily="18" charset="0"/>
                            </a:rPr>
                            <m:t>,</m:t>
                          </m:r>
                          <m:r>
                            <a:rPr>
                              <a:latin typeface="Cambria Math" panose="02040503050406030204" pitchFamily="18" charset="0"/>
                            </a:rPr>
                            <m:t>𝜙</m:t>
                          </m:r>
                        </m:e>
                      </m:d>
                      <m:r>
                        <a:rPr>
                          <a:latin typeface="Cambria Math" panose="02040503050406030204" pitchFamily="18" charset="0"/>
                        </a:rPr>
                        <m:t>=</m:t>
                      </m:r>
                      <m:r>
                        <a:rPr>
                          <a:latin typeface="Cambria Math" panose="02040503050406030204" pitchFamily="18" charset="0"/>
                        </a:rPr>
                        <m:t>𝑒𝑥𝑝</m:t>
                      </m:r>
                      <m:d>
                        <m:dPr>
                          <m:ctrlPr>
                            <a:rPr i="1">
                              <a:latin typeface="Cambria Math" panose="02040503050406030204" pitchFamily="18" charset="0"/>
                            </a:rPr>
                          </m:ctrlPr>
                        </m:dPr>
                        <m:e>
                          <m:f>
                            <m:fPr>
                              <m:ctrlPr>
                                <a:rPr i="1">
                                  <a:latin typeface="Cambria Math" panose="02040503050406030204" pitchFamily="18" charset="0"/>
                                </a:rPr>
                              </m:ctrlPr>
                            </m:fPr>
                            <m:num>
                              <m:r>
                                <a:rPr>
                                  <a:latin typeface="Cambria Math" panose="02040503050406030204" pitchFamily="18" charset="0"/>
                                </a:rPr>
                                <m:t>𝑦</m:t>
                              </m:r>
                              <m:r>
                                <a:rPr>
                                  <a:latin typeface="Cambria Math" panose="02040503050406030204" pitchFamily="18" charset="0"/>
                                </a:rPr>
                                <m:t>𝜃</m:t>
                              </m:r>
                              <m:r>
                                <a:rPr>
                                  <a:latin typeface="Cambria Math" panose="02040503050406030204" pitchFamily="18" charset="0"/>
                                </a:rPr>
                                <m:t>−</m:t>
                              </m:r>
                              <m:r>
                                <a:rPr>
                                  <a:latin typeface="Cambria Math" panose="02040503050406030204" pitchFamily="18" charset="0"/>
                                </a:rPr>
                                <m:t>𝑏</m:t>
                              </m:r>
                              <m:d>
                                <m:dPr>
                                  <m:ctrlPr>
                                    <a:rPr i="1">
                                      <a:latin typeface="Cambria Math" panose="02040503050406030204" pitchFamily="18" charset="0"/>
                                    </a:rPr>
                                  </m:ctrlPr>
                                </m:dPr>
                                <m:e>
                                  <m:r>
                                    <a:rPr>
                                      <a:latin typeface="Cambria Math" panose="02040503050406030204" pitchFamily="18" charset="0"/>
                                    </a:rPr>
                                    <m:t>𝜃</m:t>
                                  </m:r>
                                </m:e>
                              </m:d>
                            </m:num>
                            <m:den>
                              <m:r>
                                <a:rPr>
                                  <a:latin typeface="Cambria Math" panose="02040503050406030204" pitchFamily="18" charset="0"/>
                                </a:rPr>
                                <m:t>𝑎</m:t>
                              </m:r>
                              <m:d>
                                <m:dPr>
                                  <m:ctrlPr>
                                    <a:rPr i="1">
                                      <a:latin typeface="Cambria Math" panose="02040503050406030204" pitchFamily="18" charset="0"/>
                                    </a:rPr>
                                  </m:ctrlPr>
                                </m:dPr>
                                <m:e>
                                  <m:r>
                                    <a:rPr>
                                      <a:latin typeface="Cambria Math" panose="02040503050406030204" pitchFamily="18" charset="0"/>
                                    </a:rPr>
                                    <m:t>𝜙</m:t>
                                  </m:r>
                                </m:e>
                              </m:d>
                            </m:den>
                          </m:f>
                          <m:r>
                            <a:rPr>
                              <a:latin typeface="Cambria Math" panose="02040503050406030204" pitchFamily="18" charset="0"/>
                            </a:rPr>
                            <m:t>+</m:t>
                          </m:r>
                          <m:r>
                            <a:rPr>
                              <a:latin typeface="Cambria Math" panose="02040503050406030204" pitchFamily="18" charset="0"/>
                            </a:rPr>
                            <m:t>𝑐</m:t>
                          </m:r>
                          <m:d>
                            <m:dPr>
                              <m:ctrlPr>
                                <a:rPr i="1">
                                  <a:latin typeface="Cambria Math" panose="02040503050406030204" pitchFamily="18" charset="0"/>
                                </a:rPr>
                              </m:ctrlPr>
                            </m:dPr>
                            <m:e>
                              <m:r>
                                <a:rPr>
                                  <a:latin typeface="Cambria Math" panose="02040503050406030204" pitchFamily="18" charset="0"/>
                                </a:rPr>
                                <m:t>𝑦</m:t>
                              </m:r>
                              <m:r>
                                <a:rPr>
                                  <a:latin typeface="Cambria Math" panose="02040503050406030204" pitchFamily="18" charset="0"/>
                                </a:rPr>
                                <m:t>,</m:t>
                              </m:r>
                              <m:r>
                                <a:rPr>
                                  <a:latin typeface="Cambria Math" panose="02040503050406030204" pitchFamily="18" charset="0"/>
                                </a:rPr>
                                <m:t>𝜙</m:t>
                              </m:r>
                            </m:e>
                          </m:d>
                        </m:e>
                      </m:d>
                    </m:oMath>
                  </m:oMathPara>
                </a14:m>
                <a:endParaRPr/>
              </a:p>
              <a:p>
                <a:pPr marL="0" lvl="0" indent="0">
                  <a:buNone/>
                </a:pPr>
                <a:r>
                  <a:t>Convince yourself this is the same thing!</a:t>
                </a:r>
              </a:p>
              <a:p>
                <a:pPr lvl="0"/>
                <a:r>
                  <a:t>set </a:t>
                </a:r>
                <a14:m>
                  <m:oMath xmlns:m="http://schemas.openxmlformats.org/officeDocument/2006/math">
                    <m:r>
                      <a:rPr>
                        <a:latin typeface="Cambria Math" panose="02040503050406030204" pitchFamily="18" charset="0"/>
                      </a:rPr>
                      <m:t>𝑎</m:t>
                    </m:r>
                    <m:d>
                      <m:dPr>
                        <m:ctrlPr>
                          <a:rPr i="1">
                            <a:latin typeface="Cambria Math" panose="02040503050406030204" pitchFamily="18" charset="0"/>
                          </a:rPr>
                        </m:ctrlPr>
                      </m:dPr>
                      <m:e>
                        <m:r>
                          <a:rPr>
                            <a:latin typeface="Cambria Math" panose="02040503050406030204" pitchFamily="18" charset="0"/>
                          </a:rPr>
                          <m:t>𝜙</m:t>
                        </m:r>
                      </m:e>
                    </m:d>
                    <m:r>
                      <a:rPr>
                        <a:latin typeface="Cambria Math" panose="02040503050406030204" pitchFamily="18" charset="0"/>
                      </a:rPr>
                      <m:t>=1</m:t>
                    </m:r>
                  </m:oMath>
                </a14:m>
                <a:r>
                  <a:t> (effectively get rid of this parameter)</a:t>
                </a:r>
              </a:p>
              <a:p>
                <a:pPr lvl="0"/>
                <a:r>
                  <a:t>set </a:t>
                </a:r>
                <a14:m>
                  <m:oMath xmlns:m="http://schemas.openxmlformats.org/officeDocument/2006/math">
                    <m:r>
                      <a:rPr>
                        <a:latin typeface="Cambria Math" panose="02040503050406030204" pitchFamily="18" charset="0"/>
                      </a:rPr>
                      <m:t>𝑐</m:t>
                    </m:r>
                    <m:d>
                      <m:dPr>
                        <m:ctrlPr>
                          <a:rPr i="1">
                            <a:latin typeface="Cambria Math" panose="02040503050406030204" pitchFamily="18" charset="0"/>
                          </a:rPr>
                        </m:ctrlPr>
                      </m:dPr>
                      <m:e>
                        <m:r>
                          <a:rPr>
                            <a:latin typeface="Cambria Math" panose="02040503050406030204" pitchFamily="18" charset="0"/>
                          </a:rPr>
                          <m:t>𝑦</m:t>
                        </m:r>
                        <m:r>
                          <a:rPr>
                            <a:latin typeface="Cambria Math" panose="02040503050406030204" pitchFamily="18" charset="0"/>
                          </a:rPr>
                          <m:t>,</m:t>
                        </m:r>
                        <m:r>
                          <a:rPr>
                            <a:latin typeface="Cambria Math" panose="02040503050406030204" pitchFamily="18" charset="0"/>
                          </a:rPr>
                          <m:t>𝜙</m:t>
                        </m:r>
                      </m:e>
                    </m:d>
                    <m:r>
                      <a:rPr>
                        <a:latin typeface="Cambria Math" panose="02040503050406030204" pitchFamily="18" charset="0"/>
                      </a:rPr>
                      <m:t>=</m:t>
                    </m:r>
                    <m:r>
                      <m:rPr>
                        <m:sty m:val="p"/>
                      </m:rPr>
                      <a:rPr>
                        <a:latin typeface="Cambria Math" panose="02040503050406030204" pitchFamily="18" charset="0"/>
                      </a:rPr>
                      <m:t>log</m:t>
                    </m:r>
                    <m:r>
                      <a:rPr>
                        <a:latin typeface="Cambria Math" panose="02040503050406030204" pitchFamily="18" charset="0"/>
                      </a:rPr>
                      <m:t> </m:t>
                    </m:r>
                    <m:r>
                      <a:rPr>
                        <a:latin typeface="Cambria Math" panose="02040503050406030204" pitchFamily="18" charset="0"/>
                      </a:rPr>
                      <m:t>h</m:t>
                    </m:r>
                    <m:d>
                      <m:dPr>
                        <m:ctrlPr>
                          <a:rPr i="1">
                            <a:latin typeface="Cambria Math" panose="02040503050406030204" pitchFamily="18" charset="0"/>
                          </a:rPr>
                        </m:ctrlPr>
                      </m:dPr>
                      <m:e>
                        <m:r>
                          <a:rPr>
                            <a:latin typeface="Cambria Math" panose="02040503050406030204" pitchFamily="18" charset="0"/>
                          </a:rPr>
                          <m:t>𝑦</m:t>
                        </m:r>
                      </m:e>
                    </m:d>
                  </m:oMath>
                </a14:m>
                <a:endParaRPr/>
              </a:p>
              <a:p>
                <a:pPr lvl="0"/>
                <a:r>
                  <a:t>set </a:t>
                </a:r>
                <a14:m>
                  <m:oMath xmlns:m="http://schemas.openxmlformats.org/officeDocument/2006/math">
                    <m:r>
                      <a:rPr>
                        <a:latin typeface="Cambria Math" panose="02040503050406030204" pitchFamily="18" charset="0"/>
                      </a:rPr>
                      <m:t>−</m:t>
                    </m:r>
                    <m:r>
                      <a:rPr>
                        <a:latin typeface="Cambria Math" panose="02040503050406030204" pitchFamily="18" charset="0"/>
                      </a:rPr>
                      <m:t>𝑏</m:t>
                    </m:r>
                    <m:d>
                      <m:dPr>
                        <m:ctrlPr>
                          <a:rPr i="1">
                            <a:latin typeface="Cambria Math" panose="02040503050406030204" pitchFamily="18" charset="0"/>
                          </a:rPr>
                        </m:ctrlPr>
                      </m:dPr>
                      <m:e>
                        <m:r>
                          <a:rPr>
                            <a:latin typeface="Cambria Math" panose="02040503050406030204" pitchFamily="18" charset="0"/>
                          </a:rPr>
                          <m:t>𝜃</m:t>
                        </m:r>
                      </m:e>
                    </m:d>
                    <m:r>
                      <a:rPr>
                        <a:latin typeface="Cambria Math" panose="02040503050406030204" pitchFamily="18" charset="0"/>
                      </a:rPr>
                      <m:t>=</m:t>
                    </m:r>
                    <m:r>
                      <m:rPr>
                        <m:sty m:val="p"/>
                      </m:rPr>
                      <a:rPr>
                        <a:latin typeface="Cambria Math" panose="02040503050406030204" pitchFamily="18" charset="0"/>
                      </a:rPr>
                      <m:t>log</m:t>
                    </m:r>
                    <m:r>
                      <a:rPr>
                        <a:latin typeface="Cambria Math" panose="02040503050406030204" pitchFamily="18" charset="0"/>
                      </a:rPr>
                      <m:t> </m:t>
                    </m:r>
                    <m:r>
                      <a:rPr>
                        <a:latin typeface="Cambria Math" panose="02040503050406030204" pitchFamily="18" charset="0"/>
                      </a:rPr>
                      <m:t>𝑐</m:t>
                    </m:r>
                    <m:d>
                      <m:dPr>
                        <m:ctrlPr>
                          <a:rPr i="1">
                            <a:latin typeface="Cambria Math" panose="02040503050406030204" pitchFamily="18" charset="0"/>
                          </a:rPr>
                        </m:ctrlPr>
                      </m:dPr>
                      <m:e>
                        <m:r>
                          <a:rPr>
                            <a:latin typeface="Cambria Math" panose="02040503050406030204" pitchFamily="18" charset="0"/>
                          </a:rPr>
                          <m:t>𝜃</m:t>
                        </m:r>
                      </m:e>
                    </m:d>
                  </m:oMath>
                </a14:m>
                <a:endParaRPr/>
              </a:p>
              <a:p>
                <a:pPr lvl="0"/>
                <a:r>
                  <a:t>set </a:t>
                </a:r>
                <a14:m>
                  <m:oMath xmlns:m="http://schemas.openxmlformats.org/officeDocument/2006/math">
                    <m:r>
                      <a:rPr>
                        <a:latin typeface="Cambria Math" panose="02040503050406030204" pitchFamily="18" charset="0"/>
                      </a:rPr>
                      <m:t>𝑦</m:t>
                    </m:r>
                    <m:r>
                      <a:rPr>
                        <a:latin typeface="Cambria Math" panose="02040503050406030204" pitchFamily="18" charset="0"/>
                      </a:rPr>
                      <m:t>=</m:t>
                    </m:r>
                    <m:r>
                      <a:rPr>
                        <a:latin typeface="Cambria Math" panose="02040503050406030204" pitchFamily="18" charset="0"/>
                      </a:rPr>
                      <m:t>𝑡</m:t>
                    </m:r>
                    <m:d>
                      <m:dPr>
                        <m:ctrlPr>
                          <a:rPr i="1">
                            <a:latin typeface="Cambria Math" panose="02040503050406030204" pitchFamily="18" charset="0"/>
                          </a:rPr>
                        </m:ctrlPr>
                      </m:dPr>
                      <m:e>
                        <m:r>
                          <a:rPr>
                            <a:latin typeface="Cambria Math" panose="02040503050406030204" pitchFamily="18" charset="0"/>
                          </a:rPr>
                          <m:t>𝑦</m:t>
                        </m:r>
                      </m:e>
                    </m:d>
                  </m:oMath>
                </a14:m>
                <a:endParaRP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1206" t="-2981" b="-1626"/>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76</a:t>
            </a:fld>
            <a:endParaRPr lang="en-GB"/>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Priors - how to choose them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lnSpcReduction="10000"/>
              </a:bodyPr>
              <a:lstStyle/>
              <a:p>
                <a:pPr lvl="0"/>
                <a:r>
                  <a:t>The shape of the prior shows the “belief weights” we give for all possible values before we look at the data.</a:t>
                </a:r>
              </a:p>
              <a:p>
                <a:pPr lvl="0"/>
                <a:r>
                  <a:t>The prior </a:t>
                </a:r>
                <a:r>
                  <a:rPr b="1"/>
                  <a:t>must not</a:t>
                </a:r>
                <a:r>
                  <a:t> come from the data. The posterior is proportional to </a:t>
                </a:r>
                <a14:m>
                  <m:oMath xmlns:m="http://schemas.openxmlformats.org/officeDocument/2006/math">
                    <m:r>
                      <a:rPr>
                        <a:latin typeface="Cambria Math" panose="02040503050406030204" pitchFamily="18" charset="0"/>
                      </a:rPr>
                      <m:t>𝑝𝑟𝑖𝑜𝑟</m:t>
                    </m:r>
                    <m:r>
                      <a:rPr>
                        <a:latin typeface="Cambria Math" panose="02040503050406030204" pitchFamily="18" charset="0"/>
                      </a:rPr>
                      <m:t> × </m:t>
                    </m:r>
                    <m:r>
                      <a:rPr>
                        <a:latin typeface="Cambria Math" panose="02040503050406030204" pitchFamily="18" charset="0"/>
                      </a:rPr>
                      <m:t>𝑙𝑖𝑘𝑒𝑙𝑖h𝑜𝑜𝑑</m:t>
                    </m:r>
                  </m:oMath>
                </a14:m>
                <a:r>
                  <a:t>. The multiplication means the prior and likelihood must be independent!</a:t>
                </a:r>
              </a:p>
              <a:p>
                <a:pPr lvl="0"/>
                <a:r>
                  <a:t>If you don’t want to favor any one value over another, use a weakly informative, vague or diffuse prior, e.g. the uniform prior.</a:t>
                </a:r>
              </a:p>
              <a:p>
                <a:pPr lvl="0"/>
                <a:r>
                  <a:t>The choice of prior is not crucial. All priors that have reasonable probability over the realistic range of the data will have quite similar posteriors. We have seen that with enough data, the likelihood will have the greater contribution to the posterior. Priors can , however, restrict the range of the posterior distribution.</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1086" t="-2981" r="-724" b="-1626"/>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77</a:t>
            </a:fld>
            <a:endParaRPr lang="en-GB"/>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Priors - how to choose them (cont’d)</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a:r>
              <a:t>Conjugate priors simplify calculations greatly as the posterior will be of the same family.</a:t>
            </a:r>
          </a:p>
          <a:p>
            <a:pPr lvl="0"/>
            <a:r>
              <a:t>So identify the family of conjugate priors for your sampling model, then pick the one with a distribution function whose shape matches your beliefs closest.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78</a:t>
            </a:fld>
            <a:endParaRPr lang="en-GB"/>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[end of STA623 Bayesian Data analysis Session 2]</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79</a:t>
            </a:fld>
            <a:endParaRPr lang="en-GB"/>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Bayesian inference</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However, smallpox is very rare and chickenpox more common.</a:t>
            </a:r>
          </a:p>
          <a:p>
            <a:pPr marL="0" lvl="0" indent="0">
              <a:buNone/>
            </a:pPr>
            <a:r>
              <a:t>The doctor also has the recorded prevalences for these two diseases; this is the </a:t>
            </a:r>
            <a:r>
              <a:rPr i="1"/>
              <a:t>prior</a:t>
            </a:r>
            <a:r>
              <a:t> knowledge:</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r>
                        <m:rPr>
                          <m:nor/>
                        </m:rPr>
                        <a:rPr/>
                        <m:t>smallpox</m:t>
                      </m:r>
                    </m:e>
                  </m:d>
                  <m:r>
                    <a:rPr>
                      <a:latin typeface="Cambria Math" panose="02040503050406030204" pitchFamily="18" charset="0"/>
                    </a:rPr>
                    <m:t>=0.001</m:t>
                  </m:r>
                </m:oMath>
              </m:oMathPara>
            </a14:m>
            <a:endParaRPr/>
          </a:p>
          <a:p>
            <a:pPr marL="0" lvl="0" indent="0">
              <a:buNone/>
            </a:pPr>
            <a:r>
              <a:t>and</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r>
                        <m:rPr>
                          <m:nor/>
                        </m:rPr>
                        <a:rPr/>
                        <m:t>chickenpox</m:t>
                      </m:r>
                    </m:e>
                  </m:d>
                  <m:r>
                    <a:rPr>
                      <a:latin typeface="Cambria Math" panose="02040503050406030204" pitchFamily="18" charset="0"/>
                    </a:rPr>
                    <m:t>=0.1</m:t>
                  </m:r>
                </m:oMath>
              </m:oMathPara>
            </a14:m>
            <a:endParaRPr/>
          </a:p>
          <a:p>
            <a:pPr marL="0" lvl="0" indent="0">
              <a:buNone/>
            </a:pPr>
            <a:r>
              <a:t>Further, the overall proportion of people with spots on their faces in the population, called the </a:t>
            </a:r>
            <a:r>
              <a:rPr i="1"/>
              <a:t>marginal likelihood</a:t>
            </a:r>
            <a:r>
              <a:t> or the </a:t>
            </a:r>
            <a:r>
              <a:rPr i="1"/>
              <a:t>evidence</a:t>
            </a:r>
            <a:r>
              <a:t>, is given by</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r>
                        <m:rPr>
                          <m:nor/>
                        </m:rPr>
                        <a:rPr/>
                        <m:t>spots</m:t>
                      </m:r>
                    </m:e>
                  </m:d>
                  <m:r>
                    <a:rPr>
                      <a:latin typeface="Cambria Math" panose="02040503050406030204" pitchFamily="18" charset="0"/>
                    </a:rPr>
                    <m:t>=0.081</m:t>
                  </m:r>
                </m:oMath>
              </m:oMathPara>
            </a14:m>
            <a:endParaRP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8</a:t>
            </a:fld>
            <a:endParaRPr lang="en-GB"/>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Bayesian inference</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Using Bayes’ Rule:</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r>
                        <m:rPr>
                          <m:nor/>
                        </m:rPr>
                        <a:rPr/>
                        <m:t>smallpox</m:t>
                      </m:r>
                      <m:r>
                        <m:rPr>
                          <m:nor/>
                        </m:rPr>
                        <a:rPr/>
                        <m:t> </m:t>
                      </m:r>
                      <m:r>
                        <a:rPr>
                          <a:latin typeface="Cambria Math" panose="02040503050406030204" pitchFamily="18" charset="0"/>
                        </a:rPr>
                        <m:t>|</m:t>
                      </m:r>
                      <m:r>
                        <m:rPr>
                          <m:nor/>
                        </m:rPr>
                        <a:rPr/>
                        <m:t> </m:t>
                      </m:r>
                      <m:r>
                        <m:rPr>
                          <m:nor/>
                        </m:rPr>
                        <a:rPr/>
                        <m:t>spots</m:t>
                      </m:r>
                    </m:e>
                  </m:d>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𝑝</m:t>
                      </m:r>
                      <m:d>
                        <m:dPr>
                          <m:ctrlPr>
                            <a:rPr i="1">
                              <a:latin typeface="Cambria Math" panose="02040503050406030204" pitchFamily="18" charset="0"/>
                            </a:rPr>
                          </m:ctrlPr>
                        </m:dPr>
                        <m:e>
                          <m:r>
                            <m:rPr>
                              <m:nor/>
                            </m:rPr>
                            <a:rPr/>
                            <m:t>spots</m:t>
                          </m:r>
                          <m:r>
                            <m:rPr>
                              <m:nor/>
                            </m:rPr>
                            <a:rPr/>
                            <m:t> </m:t>
                          </m:r>
                          <m:r>
                            <a:rPr>
                              <a:latin typeface="Cambria Math" panose="02040503050406030204" pitchFamily="18" charset="0"/>
                            </a:rPr>
                            <m:t>|</m:t>
                          </m:r>
                          <m:r>
                            <m:rPr>
                              <m:nor/>
                            </m:rPr>
                            <a:rPr/>
                            <m:t> </m:t>
                          </m:r>
                          <m:r>
                            <m:rPr>
                              <m:nor/>
                            </m:rPr>
                            <a:rPr/>
                            <m:t>smallpox</m:t>
                          </m:r>
                        </m:e>
                      </m:d>
                      <m:r>
                        <a:rPr>
                          <a:latin typeface="Cambria Math" panose="02040503050406030204" pitchFamily="18" charset="0"/>
                        </a:rPr>
                        <m:t> </m:t>
                      </m:r>
                      <m:r>
                        <a:rPr>
                          <a:latin typeface="Cambria Math" panose="02040503050406030204" pitchFamily="18" charset="0"/>
                        </a:rPr>
                        <m:t>𝑝</m:t>
                      </m:r>
                      <m:d>
                        <m:dPr>
                          <m:ctrlPr>
                            <a:rPr i="1">
                              <a:latin typeface="Cambria Math" panose="02040503050406030204" pitchFamily="18" charset="0"/>
                            </a:rPr>
                          </m:ctrlPr>
                        </m:dPr>
                        <m:e>
                          <m:r>
                            <m:rPr>
                              <m:nor/>
                            </m:rPr>
                            <a:rPr/>
                            <m:t>smallpox</m:t>
                          </m:r>
                        </m:e>
                      </m:d>
                    </m:num>
                    <m:den>
                      <m:r>
                        <a:rPr>
                          <a:latin typeface="Cambria Math" panose="02040503050406030204" pitchFamily="18" charset="0"/>
                        </a:rPr>
                        <m:t>𝑝</m:t>
                      </m:r>
                      <m:d>
                        <m:dPr>
                          <m:ctrlPr>
                            <a:rPr i="1">
                              <a:latin typeface="Cambria Math" panose="02040503050406030204" pitchFamily="18" charset="0"/>
                            </a:rPr>
                          </m:ctrlPr>
                        </m:dPr>
                        <m:e>
                          <m:r>
                            <m:rPr>
                              <m:nor/>
                            </m:rPr>
                            <a:rPr/>
                            <m:t>spots</m:t>
                          </m:r>
                        </m:e>
                      </m:d>
                    </m:den>
                  </m:f>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0.9⋅0.001</m:t>
                      </m:r>
                    </m:num>
                    <m:den>
                      <m:r>
                        <a:rPr>
                          <a:latin typeface="Cambria Math" panose="02040503050406030204" pitchFamily="18" charset="0"/>
                        </a:rPr>
                        <m:t>0.081</m:t>
                      </m:r>
                    </m:den>
                  </m:f>
                  <m:r>
                    <a:rPr>
                      <a:latin typeface="Cambria Math" panose="02040503050406030204" pitchFamily="18" charset="0"/>
                    </a:rPr>
                    <m:t>=0.0111</m:t>
                  </m:r>
                </m:oMath>
              </m:oMathPara>
            </a14:m>
            <a:endParaRPr/>
          </a:p>
          <a:p>
            <a:pPr marL="0" lvl="0" indent="0">
              <a:buNone/>
            </a:pPr>
            <a:r>
              <a:t>and</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r>
                        <m:rPr>
                          <m:nor/>
                        </m:rPr>
                        <a:rPr/>
                        <m:t>chickenpox</m:t>
                      </m:r>
                      <m:r>
                        <m:rPr>
                          <m:nor/>
                        </m:rPr>
                        <a:rPr/>
                        <m:t> </m:t>
                      </m:r>
                      <m:r>
                        <a:rPr>
                          <a:latin typeface="Cambria Math" panose="02040503050406030204" pitchFamily="18" charset="0"/>
                        </a:rPr>
                        <m:t>|</m:t>
                      </m:r>
                      <m:r>
                        <m:rPr>
                          <m:nor/>
                        </m:rPr>
                        <a:rPr/>
                        <m:t> </m:t>
                      </m:r>
                      <m:r>
                        <m:rPr>
                          <m:nor/>
                        </m:rPr>
                        <a:rPr/>
                        <m:t>spots</m:t>
                      </m:r>
                    </m:e>
                  </m:d>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𝑝</m:t>
                      </m:r>
                      <m:d>
                        <m:dPr>
                          <m:ctrlPr>
                            <a:rPr i="1">
                              <a:latin typeface="Cambria Math" panose="02040503050406030204" pitchFamily="18" charset="0"/>
                            </a:rPr>
                          </m:ctrlPr>
                        </m:dPr>
                        <m:e>
                          <m:r>
                            <m:rPr>
                              <m:nor/>
                            </m:rPr>
                            <a:rPr/>
                            <m:t>spots</m:t>
                          </m:r>
                          <m:r>
                            <m:rPr>
                              <m:nor/>
                            </m:rPr>
                            <a:rPr/>
                            <m:t> </m:t>
                          </m:r>
                          <m:r>
                            <a:rPr>
                              <a:latin typeface="Cambria Math" panose="02040503050406030204" pitchFamily="18" charset="0"/>
                            </a:rPr>
                            <m:t>|</m:t>
                          </m:r>
                          <m:r>
                            <m:rPr>
                              <m:nor/>
                            </m:rPr>
                            <a:rPr/>
                            <m:t> </m:t>
                          </m:r>
                          <m:r>
                            <m:rPr>
                              <m:nor/>
                            </m:rPr>
                            <a:rPr/>
                            <m:t>chickenpox</m:t>
                          </m:r>
                        </m:e>
                      </m:d>
                      <m:r>
                        <a:rPr>
                          <a:latin typeface="Cambria Math" panose="02040503050406030204" pitchFamily="18" charset="0"/>
                        </a:rPr>
                        <m:t> </m:t>
                      </m:r>
                      <m:r>
                        <a:rPr>
                          <a:latin typeface="Cambria Math" panose="02040503050406030204" pitchFamily="18" charset="0"/>
                        </a:rPr>
                        <m:t>𝑝</m:t>
                      </m:r>
                      <m:d>
                        <m:dPr>
                          <m:ctrlPr>
                            <a:rPr i="1">
                              <a:latin typeface="Cambria Math" panose="02040503050406030204" pitchFamily="18" charset="0"/>
                            </a:rPr>
                          </m:ctrlPr>
                        </m:dPr>
                        <m:e>
                          <m:r>
                            <m:rPr>
                              <m:nor/>
                            </m:rPr>
                            <a:rPr/>
                            <m:t>chickenpox</m:t>
                          </m:r>
                        </m:e>
                      </m:d>
                    </m:num>
                    <m:den>
                      <m:r>
                        <a:rPr>
                          <a:latin typeface="Cambria Math" panose="02040503050406030204" pitchFamily="18" charset="0"/>
                        </a:rPr>
                        <m:t>𝑝</m:t>
                      </m:r>
                      <m:d>
                        <m:dPr>
                          <m:ctrlPr>
                            <a:rPr i="1">
                              <a:latin typeface="Cambria Math" panose="02040503050406030204" pitchFamily="18" charset="0"/>
                            </a:rPr>
                          </m:ctrlPr>
                        </m:dPr>
                        <m:e>
                          <m:r>
                            <m:rPr>
                              <m:nor/>
                            </m:rPr>
                            <a:rPr/>
                            <m:t>spots</m:t>
                          </m:r>
                        </m:e>
                      </m:d>
                    </m:den>
                  </m:f>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0.8⋅0.1</m:t>
                      </m:r>
                    </m:num>
                    <m:den>
                      <m:r>
                        <a:rPr>
                          <a:latin typeface="Cambria Math" panose="02040503050406030204" pitchFamily="18" charset="0"/>
                        </a:rPr>
                        <m:t>0.081</m:t>
                      </m:r>
                    </m:den>
                  </m:f>
                  <m:r>
                    <a:rPr>
                      <a:latin typeface="Cambria Math" panose="02040503050406030204" pitchFamily="18" charset="0"/>
                    </a:rPr>
                    <m:t>=0.9877</m:t>
                  </m:r>
                </m:oMath>
              </m:oMathPara>
            </a14:m>
            <a:endParaRPr/>
          </a:p>
          <a:p>
            <a:pPr marL="0" lvl="0" indent="0">
              <a:buNone/>
            </a:pPr>
            <a:r>
              <a:t>While we cannot be certain, it is very likely that you have chickenpox, not smallpox and so you can relax.</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9</a:t>
            </a:fld>
            <a:endParaRPr lang="en-GB"/>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4112</Words>
  <Application>Microsoft Macintosh PowerPoint</Application>
  <PresentationFormat>Widescreen</PresentationFormat>
  <Paragraphs>482</Paragraphs>
  <Slides>79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79</vt:i4>
      </vt:variant>
    </vt:vector>
  </HeadingPairs>
  <TitlesOfParts>
    <vt:vector size="85" baseType="lpstr">
      <vt:lpstr>Arial</vt:lpstr>
      <vt:lpstr>Calibri</vt:lpstr>
      <vt:lpstr>Calibri Light</vt:lpstr>
      <vt:lpstr>Cambria Math</vt:lpstr>
      <vt:lpstr>Courier</vt:lpstr>
      <vt:lpstr>Office Theme</vt:lpstr>
      <vt:lpstr>STA623 Bayesian Data Analysis</vt:lpstr>
      <vt:lpstr>Preliminaries</vt:lpstr>
      <vt:lpstr>Preliminaries</vt:lpstr>
      <vt:lpstr>Notation</vt:lpstr>
      <vt:lpstr>PowerPoint Presentation</vt:lpstr>
      <vt:lpstr>Bayesian inference</vt:lpstr>
      <vt:lpstr>Bayesian inference</vt:lpstr>
      <vt:lpstr>Bayesian inference</vt:lpstr>
      <vt:lpstr>Bayesian inference</vt:lpstr>
      <vt:lpstr>Bayesian inference</vt:lpstr>
      <vt:lpstr>Bayesian inference</vt:lpstr>
      <vt:lpstr>Bayesian inference</vt:lpstr>
      <vt:lpstr>Bayesian inference</vt:lpstr>
      <vt:lpstr>Example</vt:lpstr>
      <vt:lpstr>Example (cont’d)</vt:lpstr>
      <vt:lpstr>Example (cont’d)</vt:lpstr>
      <vt:lpstr>Example (cont’d)</vt:lpstr>
      <vt:lpstr>Example (cont’d)</vt:lpstr>
      <vt:lpstr>Example (cont’d)</vt:lpstr>
      <vt:lpstr>Example (cont’d)</vt:lpstr>
      <vt:lpstr>Example (cont’d)</vt:lpstr>
      <vt:lpstr>Example (cont’d)</vt:lpstr>
      <vt:lpstr>Example (cont’d)</vt:lpstr>
      <vt:lpstr>Example (cont’d)</vt:lpstr>
      <vt:lpstr>Example (cont’d)</vt:lpstr>
      <vt:lpstr>Example (cont’d)</vt:lpstr>
      <vt:lpstr>Example (cont’d)</vt:lpstr>
      <vt:lpstr>Example (cont’d)</vt:lpstr>
      <vt:lpstr>Example (cont’d)</vt:lpstr>
      <vt:lpstr>Example (cont’d)</vt:lpstr>
      <vt:lpstr>Example (cont’d)</vt:lpstr>
      <vt:lpstr>Example (cont’d)</vt:lpstr>
      <vt:lpstr>Example (cont’d)</vt:lpstr>
      <vt:lpstr>Example (cont’d): posteriors for 4 different prior &amp; sample size combinations</vt:lpstr>
      <vt:lpstr>Example</vt:lpstr>
      <vt:lpstr>Example (cont’d)</vt:lpstr>
      <vt:lpstr>Example (cont’d)</vt:lpstr>
      <vt:lpstr>Example (cont’d)</vt:lpstr>
      <vt:lpstr>Example (cont’d)</vt:lpstr>
      <vt:lpstr>Example (cont’d)</vt:lpstr>
      <vt:lpstr>Example (cont’d)</vt:lpstr>
      <vt:lpstr>Binomial = sum of n iid Bernoulli experiments</vt:lpstr>
      <vt:lpstr>Binomial = sum of n iid Bernoulli experiments</vt:lpstr>
      <vt:lpstr>Example (beta prior, binomial sampling model)</vt:lpstr>
      <vt:lpstr>Example (cont’d)</vt:lpstr>
      <vt:lpstr>Example (cont’d)</vt:lpstr>
      <vt:lpstr>Example (cont’d)</vt:lpstr>
      <vt:lpstr>PowerPoint Presentation</vt:lpstr>
      <vt:lpstr>Prior distributions</vt:lpstr>
      <vt:lpstr>Prior distributions: informative &amp; weakly informative priors</vt:lpstr>
      <vt:lpstr>Prior distributions: informative &amp; weakly informative priors</vt:lpstr>
      <vt:lpstr>Prior distributions: informative &amp; vague priors</vt:lpstr>
      <vt:lpstr>Prior distributions: informative &amp; vague priors</vt:lpstr>
      <vt:lpstr>Prior distributions: Jeffreys prior</vt:lpstr>
      <vt:lpstr>Prior distributions: Jeffreys prior</vt:lpstr>
      <vt:lpstr>Prior distributions: Jeffreys prior</vt:lpstr>
      <vt:lpstr>Prior distributions: Jeffreys prior</vt:lpstr>
      <vt:lpstr>Prior distributions: Jeffreys prior</vt:lpstr>
      <vt:lpstr>Prior distributions: Jeffreys prior</vt:lpstr>
      <vt:lpstr>Prior distributions: Conjugate priors</vt:lpstr>
      <vt:lpstr>Prior distributions: Conjugate priors</vt:lpstr>
      <vt:lpstr>Example</vt:lpstr>
      <vt:lpstr>Example (cont’d)</vt:lpstr>
      <vt:lpstr>Example (cont’d)</vt:lpstr>
      <vt:lpstr>Example (cont’d)</vt:lpstr>
      <vt:lpstr>Example (cont’d)</vt:lpstr>
      <vt:lpstr>Example (cont’d)</vt:lpstr>
      <vt:lpstr>Example (cont’d)</vt:lpstr>
      <vt:lpstr>Example (cont’d)</vt:lpstr>
      <vt:lpstr>Example (cont’d)</vt:lpstr>
      <vt:lpstr>Example (cont’d)</vt:lpstr>
      <vt:lpstr>Conjugate priors for exponential family distributions</vt:lpstr>
      <vt:lpstr>Conjugate priors for exponential family distributions</vt:lpstr>
      <vt:lpstr>Conjugate priors for exponential family distributions</vt:lpstr>
      <vt:lpstr>Conjugate priors for exponential family distributions</vt:lpstr>
      <vt:lpstr>Conjugate priors for exponential family distributions</vt:lpstr>
      <vt:lpstr>Priors - how to choose them</vt:lpstr>
      <vt:lpstr>Priors - how to choose them (cont’d)</vt:lpstr>
      <vt:lpstr>PowerPoint Presentation</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10</TotalTime>
  <Words>2</Words>
  <Application>Microsoft Office PowerPoint</Application>
  <PresentationFormat>Widescreen</PresentationFormat>
  <Paragraphs>2</Paragraphs>
  <Slides>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vt:i4>
      </vt:variant>
    </vt:vector>
  </HeadingPairs>
  <TitlesOfParts>
    <vt:vector size="6" baseType="lpstr">
      <vt:lpstr>Arial</vt:lpstr>
      <vt:lpstr>Calibri</vt:lpstr>
      <vt:lpstr>Calibri Light</vt:lpstr>
      <vt:lpstr>Office Theme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STA623 Bayesian Data Analysis</dc:title>
  <dc:creator>Marc Henrion</dc:creator>
  <cp:keywords/>
  <cp:lastModifiedBy>Marc Henrion</cp:lastModifiedBy>
  <cp:revision>1</cp:revision>
  <dcterms:created xsi:type="dcterms:W3CDTF">2025-09-23T11:11:55Z</dcterms:created>
  <dcterms:modified xsi:type="dcterms:W3CDTF">2025-09-23T11:12:48Z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date">
    <vt:lpwstr>2025-09-23</vt:lpwstr>
  </property>
  <property fmtid="{D5CDD505-2E9C-101B-9397-08002B2CF9AE}" pid="6" name="execute">
    <vt:lpwstr/>
  </property>
  <property fmtid="{D5CDD505-2E9C-101B-9397-08002B2CF9AE}" pid="7" name="header-includes">
    <vt:lpwstr/>
  </property>
  <property fmtid="{D5CDD505-2E9C-101B-9397-08002B2CF9AE}" pid="8" name="include-after">
    <vt:lpwstr/>
  </property>
  <property fmtid="{D5CDD505-2E9C-101B-9397-08002B2CF9AE}" pid="9" name="include-before">
    <vt:lpwstr/>
  </property>
  <property fmtid="{D5CDD505-2E9C-101B-9397-08002B2CF9AE}" pid="10" name="labels">
    <vt:lpwstr/>
  </property>
  <property fmtid="{D5CDD505-2E9C-101B-9397-08002B2CF9AE}" pid="11" name="subtitle">
    <vt:lpwstr>Session 2: Bayesian inference, prior distributions</vt:lpwstr>
  </property>
  <property fmtid="{D5CDD505-2E9C-101B-9397-08002B2CF9AE}" pid="12" name="toc-title">
    <vt:lpwstr>Table of contents</vt:lpwstr>
  </property>
</Properties>
</file>